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6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7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1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2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3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4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6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17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41"/>
  </p:notesMasterIdLst>
  <p:handoutMasterIdLst>
    <p:handoutMasterId r:id="rId142"/>
  </p:handoutMasterIdLst>
  <p:sldIdLst>
    <p:sldId id="302" r:id="rId2"/>
    <p:sldId id="266" r:id="rId3"/>
    <p:sldId id="259" r:id="rId4"/>
    <p:sldId id="309" r:id="rId5"/>
    <p:sldId id="306" r:id="rId6"/>
    <p:sldId id="307" r:id="rId7"/>
    <p:sldId id="262" r:id="rId8"/>
    <p:sldId id="310" r:id="rId9"/>
    <p:sldId id="263" r:id="rId10"/>
    <p:sldId id="312" r:id="rId11"/>
    <p:sldId id="311" r:id="rId12"/>
    <p:sldId id="265" r:id="rId13"/>
    <p:sldId id="293" r:id="rId14"/>
    <p:sldId id="267" r:id="rId15"/>
    <p:sldId id="313" r:id="rId16"/>
    <p:sldId id="287" r:id="rId17"/>
    <p:sldId id="292" r:id="rId18"/>
    <p:sldId id="268" r:id="rId19"/>
    <p:sldId id="269" r:id="rId20"/>
    <p:sldId id="270" r:id="rId21"/>
    <p:sldId id="271" r:id="rId22"/>
    <p:sldId id="272" r:id="rId23"/>
    <p:sldId id="273" r:id="rId24"/>
    <p:sldId id="314" r:id="rId25"/>
    <p:sldId id="274" r:id="rId26"/>
    <p:sldId id="315" r:id="rId27"/>
    <p:sldId id="275" r:id="rId28"/>
    <p:sldId id="276" r:id="rId29"/>
    <p:sldId id="299" r:id="rId30"/>
    <p:sldId id="294" r:id="rId31"/>
    <p:sldId id="295" r:id="rId32"/>
    <p:sldId id="296" r:id="rId33"/>
    <p:sldId id="297" r:id="rId34"/>
    <p:sldId id="441" r:id="rId35"/>
    <p:sldId id="406" r:id="rId36"/>
    <p:sldId id="445" r:id="rId37"/>
    <p:sldId id="423" r:id="rId38"/>
    <p:sldId id="443" r:id="rId39"/>
    <p:sldId id="456" r:id="rId40"/>
    <p:sldId id="432" r:id="rId41"/>
    <p:sldId id="434" r:id="rId42"/>
    <p:sldId id="449" r:id="rId43"/>
    <p:sldId id="450" r:id="rId44"/>
    <p:sldId id="395" r:id="rId45"/>
    <p:sldId id="451" r:id="rId46"/>
    <p:sldId id="457" r:id="rId47"/>
    <p:sldId id="448" r:id="rId48"/>
    <p:sldId id="388" r:id="rId49"/>
    <p:sldId id="459" r:id="rId50"/>
    <p:sldId id="460" r:id="rId51"/>
    <p:sldId id="461" r:id="rId52"/>
    <p:sldId id="390" r:id="rId53"/>
    <p:sldId id="462" r:id="rId54"/>
    <p:sldId id="452" r:id="rId55"/>
    <p:sldId id="453" r:id="rId56"/>
    <p:sldId id="363" r:id="rId57"/>
    <p:sldId id="402" r:id="rId58"/>
    <p:sldId id="364" r:id="rId59"/>
    <p:sldId id="365" r:id="rId60"/>
    <p:sldId id="366" r:id="rId61"/>
    <p:sldId id="454" r:id="rId62"/>
    <p:sldId id="463" r:id="rId63"/>
    <p:sldId id="399" r:id="rId64"/>
    <p:sldId id="373" r:id="rId65"/>
    <p:sldId id="397" r:id="rId66"/>
    <p:sldId id="424" r:id="rId67"/>
    <p:sldId id="426" r:id="rId68"/>
    <p:sldId id="447" r:id="rId69"/>
    <p:sldId id="464" r:id="rId70"/>
    <p:sldId id="427" r:id="rId71"/>
    <p:sldId id="428" r:id="rId72"/>
    <p:sldId id="465" r:id="rId73"/>
    <p:sldId id="303" r:id="rId74"/>
    <p:sldId id="444" r:id="rId75"/>
    <p:sldId id="305" r:id="rId76"/>
    <p:sldId id="466" r:id="rId77"/>
    <p:sldId id="467" r:id="rId78"/>
    <p:sldId id="430" r:id="rId79"/>
    <p:sldId id="468" r:id="rId80"/>
    <p:sldId id="469" r:id="rId81"/>
    <p:sldId id="470" r:id="rId82"/>
    <p:sldId id="431" r:id="rId83"/>
    <p:sldId id="345" r:id="rId84"/>
    <p:sldId id="471" r:id="rId85"/>
    <p:sldId id="332" r:id="rId86"/>
    <p:sldId id="333" r:id="rId87"/>
    <p:sldId id="355" r:id="rId88"/>
    <p:sldId id="433" r:id="rId89"/>
    <p:sldId id="335" r:id="rId90"/>
    <p:sldId id="357" r:id="rId91"/>
    <p:sldId id="435" r:id="rId92"/>
    <p:sldId id="436" r:id="rId93"/>
    <p:sldId id="472" r:id="rId94"/>
    <p:sldId id="473" r:id="rId95"/>
    <p:sldId id="359" r:id="rId96"/>
    <p:sldId id="360" r:id="rId97"/>
    <p:sldId id="336" r:id="rId98"/>
    <p:sldId id="337" r:id="rId99"/>
    <p:sldId id="338" r:id="rId100"/>
    <p:sldId id="347" r:id="rId101"/>
    <p:sldId id="392" r:id="rId102"/>
    <p:sldId id="394" r:id="rId103"/>
    <p:sldId id="398" r:id="rId104"/>
    <p:sldId id="474" r:id="rId105"/>
    <p:sldId id="396" r:id="rId106"/>
    <p:sldId id="475" r:id="rId107"/>
    <p:sldId id="437" r:id="rId108"/>
    <p:sldId id="476" r:id="rId109"/>
    <p:sldId id="477" r:id="rId110"/>
    <p:sldId id="478" r:id="rId111"/>
    <p:sldId id="438" r:id="rId112"/>
    <p:sldId id="479" r:id="rId113"/>
    <p:sldId id="401" r:id="rId114"/>
    <p:sldId id="413" r:id="rId115"/>
    <p:sldId id="420" r:id="rId116"/>
    <p:sldId id="480" r:id="rId117"/>
    <p:sldId id="403" r:id="rId118"/>
    <p:sldId id="421" r:id="rId119"/>
    <p:sldId id="404" r:id="rId120"/>
    <p:sldId id="405" r:id="rId121"/>
    <p:sldId id="481" r:id="rId122"/>
    <p:sldId id="482" r:id="rId123"/>
    <p:sldId id="422" r:id="rId124"/>
    <p:sldId id="483" r:id="rId125"/>
    <p:sldId id="408" r:id="rId126"/>
    <p:sldId id="409" r:id="rId127"/>
    <p:sldId id="484" r:id="rId128"/>
    <p:sldId id="410" r:id="rId129"/>
    <p:sldId id="411" r:id="rId130"/>
    <p:sldId id="485" r:id="rId131"/>
    <p:sldId id="415" r:id="rId132"/>
    <p:sldId id="416" r:id="rId133"/>
    <p:sldId id="417" r:id="rId134"/>
    <p:sldId id="418" r:id="rId135"/>
    <p:sldId id="486" r:id="rId136"/>
    <p:sldId id="487" r:id="rId137"/>
    <p:sldId id="440" r:id="rId138"/>
    <p:sldId id="442" r:id="rId139"/>
    <p:sldId id="412" r:id="rId140"/>
  </p:sldIdLst>
  <p:sldSz cx="12192000" cy="6858000"/>
  <p:notesSz cx="7302500" cy="9588500"/>
  <p:custDataLst>
    <p:tags r:id="rId1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FF00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91" autoAdjust="0"/>
    <p:restoredTop sz="94618" autoAdjust="0"/>
  </p:normalViewPr>
  <p:slideViewPr>
    <p:cSldViewPr>
      <p:cViewPr varScale="1">
        <p:scale>
          <a:sx n="108" d="100"/>
          <a:sy n="108" d="100"/>
        </p:scale>
        <p:origin x="31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927218C1-594E-A94E-95F4-26DFF0AD86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39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CD7DE18D-B477-5540-A418-45080CBABE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84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21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</a:t>
            </a:r>
            <a:r>
              <a:rPr lang="en-US" altLang="en-US">
                <a:latin typeface="Arial" pitchFamily="34" charset="0"/>
                <a:ea typeface="ＭＳ Ｐゴシック" pitchFamily="34" charset="-128"/>
              </a:rPr>
              <a:t>’</a:t>
            </a:r>
            <a:r>
              <a:rPr lang="en-US">
                <a:latin typeface="Arial" pitchFamily="34" charset="0"/>
                <a:ea typeface="ＭＳ Ｐゴシック" pitchFamily="34" charset="-128"/>
              </a:rPr>
              <a:t>: traffic report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75A3D32-6BA7-4A1F-917C-754422230827}" type="slidenum">
              <a:rPr lang="en-US" sz="1300"/>
              <a:pPr eaLnBrk="1" hangingPunct="1"/>
              <a:t>58</a:t>
            </a:fld>
            <a:endParaRPr lang="en-US"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5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endParaRPr lang="en-US" dirty="0"/>
          </a:p>
          <a:p>
            <a:r>
              <a:rPr lang="en-US" dirty="0"/>
              <a:t>Draw network</a:t>
            </a:r>
          </a:p>
          <a:p>
            <a:r>
              <a:rPr lang="en-US" dirty="0"/>
              <a:t>Specify</a:t>
            </a:r>
            <a:r>
              <a:rPr lang="en-US" baseline="0" dirty="0"/>
              <a:t> the CPTs</a:t>
            </a:r>
          </a:p>
          <a:p>
            <a:r>
              <a:rPr lang="en-US" baseline="0" dirty="0"/>
              <a:t>Then query, e.g., Mary Calls --- not something we specified, inference computed this for us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+e) = ?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Independence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>
              <a:sym typeface="Wingdings"/>
            </a:endParaRPr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+m) = ?</a:t>
            </a: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baseline="0" dirty="0">
                <a:sym typeface="Wingdings"/>
              </a:rPr>
              <a:t>Show explaining away</a:t>
            </a: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79</a:t>
            </a:fld>
            <a:endParaRPr lang="en-US"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George Box: All models are wrong; some of them are useful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91B7EDC-D532-E64C-A88A-8EDD91AF94E9}" type="slidenum">
              <a:rPr lang="en-US"/>
              <a:pPr eaLnBrk="1" hangingPunct="1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32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A52A2-6AE2-47FE-A754-A7EB9B5F06D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Important for modeling: understanding which assumptions you are making!</a:t>
            </a:r>
          </a:p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29EC271-397E-43E2-9DF1-EE9ED7E3DACF}" type="slidenum">
              <a:rPr lang="en-US" smtClean="0">
                <a:ea typeface="ＭＳ Ｐゴシック" pitchFamily="34" charset="-128"/>
              </a:rPr>
              <a:pPr eaLnBrk="1" hangingPunct="1"/>
              <a:t>43</a:t>
            </a:fld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80E11D-7034-644F-ACDF-0961FF4298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3B7AE3-A7DC-6F48-B5B2-E849EC185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B3582B-6514-F64F-B98B-15EDDDED28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8E58B9-5DCE-C749-A388-A65B9B24CF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9A45FB-0697-A64A-9D51-5116823B58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DD655-17A6-EB4F-8BC4-1ED74EF1A5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2B5484-33E2-FE4D-B1E3-75D9311FF3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AEBA02-6DF4-4F48-8623-473B1E1CF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F0988-FE3D-BD44-95D6-6939512C4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C8A888-4110-E642-8E4A-93BA40A9C4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B8A1A2-B5DF-3D40-8B8B-515E22E761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5A20CE7E-3045-584A-B330-59BDFC9F30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tags" Target="../tags/tag199.xml"/><Relationship Id="rId7" Type="http://schemas.openxmlformats.org/officeDocument/2006/relationships/image" Target="../media/image246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image" Target="../media/image24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9.png"/><Relationship Id="rId4" Type="http://schemas.openxmlformats.org/officeDocument/2006/relationships/tags" Target="../tags/tag200.xml"/><Relationship Id="rId9" Type="http://schemas.openxmlformats.org/officeDocument/2006/relationships/image" Target="../media/image24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35.png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image" Target="../media/image234.png"/><Relationship Id="rId2" Type="http://schemas.openxmlformats.org/officeDocument/2006/relationships/tags" Target="../tags/tag202.xml"/><Relationship Id="rId16" Type="http://schemas.openxmlformats.org/officeDocument/2006/relationships/image" Target="../media/image240.pn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image" Target="../media/image233.png"/><Relationship Id="rId5" Type="http://schemas.openxmlformats.org/officeDocument/2006/relationships/tags" Target="../tags/tag205.xml"/><Relationship Id="rId15" Type="http://schemas.openxmlformats.org/officeDocument/2006/relationships/image" Target="../media/image250.png"/><Relationship Id="rId10" Type="http://schemas.openxmlformats.org/officeDocument/2006/relationships/image" Target="../media/image232.png"/><Relationship Id="rId4" Type="http://schemas.openxmlformats.org/officeDocument/2006/relationships/tags" Target="../tags/tag204.xml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13" Type="http://schemas.openxmlformats.org/officeDocument/2006/relationships/image" Target="../media/image253.png"/><Relationship Id="rId18" Type="http://schemas.openxmlformats.org/officeDocument/2006/relationships/image" Target="../media/image258.png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tags" Target="../tags/tag209.xml"/><Relationship Id="rId16" Type="http://schemas.openxmlformats.org/officeDocument/2006/relationships/image" Target="../media/image256.png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image" Target="../media/image251.png"/><Relationship Id="rId5" Type="http://schemas.openxmlformats.org/officeDocument/2006/relationships/tags" Target="../tags/tag212.xml"/><Relationship Id="rId15" Type="http://schemas.openxmlformats.org/officeDocument/2006/relationships/image" Target="../media/image25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59.png"/><Relationship Id="rId4" Type="http://schemas.openxmlformats.org/officeDocument/2006/relationships/tags" Target="../tags/tag211.xml"/><Relationship Id="rId9" Type="http://schemas.openxmlformats.org/officeDocument/2006/relationships/tags" Target="../tags/tag216.xml"/><Relationship Id="rId14" Type="http://schemas.openxmlformats.org/officeDocument/2006/relationships/image" Target="../media/image25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12" Type="http://schemas.openxmlformats.org/officeDocument/2006/relationships/image" Target="../media/image255.png"/><Relationship Id="rId17" Type="http://schemas.openxmlformats.org/officeDocument/2006/relationships/image" Target="../media/image261.png"/><Relationship Id="rId2" Type="http://schemas.openxmlformats.org/officeDocument/2006/relationships/tags" Target="../tags/tag218.xml"/><Relationship Id="rId16" Type="http://schemas.openxmlformats.org/officeDocument/2006/relationships/image" Target="../media/image260.png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image" Target="../media/image254.png"/><Relationship Id="rId5" Type="http://schemas.openxmlformats.org/officeDocument/2006/relationships/tags" Target="../tags/tag221.xml"/><Relationship Id="rId15" Type="http://schemas.openxmlformats.org/officeDocument/2006/relationships/image" Target="../media/image25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63.png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image" Target="../media/image25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tags" Target="../tags/tag238.xml"/><Relationship Id="rId18" Type="http://schemas.openxmlformats.org/officeDocument/2006/relationships/tags" Target="../tags/tag243.xml"/><Relationship Id="rId26" Type="http://schemas.openxmlformats.org/officeDocument/2006/relationships/tags" Target="../tags/tag251.xml"/><Relationship Id="rId39" Type="http://schemas.openxmlformats.org/officeDocument/2006/relationships/image" Target="../media/image270.png"/><Relationship Id="rId21" Type="http://schemas.openxmlformats.org/officeDocument/2006/relationships/tags" Target="../tags/tag246.xml"/><Relationship Id="rId34" Type="http://schemas.openxmlformats.org/officeDocument/2006/relationships/image" Target="../media/image265.png"/><Relationship Id="rId42" Type="http://schemas.openxmlformats.org/officeDocument/2006/relationships/image" Target="../media/image273.png"/><Relationship Id="rId47" Type="http://schemas.openxmlformats.org/officeDocument/2006/relationships/image" Target="../media/image278.png"/><Relationship Id="rId50" Type="http://schemas.openxmlformats.org/officeDocument/2006/relationships/image" Target="../media/image281.png"/><Relationship Id="rId55" Type="http://schemas.openxmlformats.org/officeDocument/2006/relationships/image" Target="../media/image286.png"/><Relationship Id="rId63" Type="http://schemas.openxmlformats.org/officeDocument/2006/relationships/image" Target="../media/image294.png"/><Relationship Id="rId7" Type="http://schemas.openxmlformats.org/officeDocument/2006/relationships/tags" Target="../tags/tag232.xml"/><Relationship Id="rId2" Type="http://schemas.openxmlformats.org/officeDocument/2006/relationships/tags" Target="../tags/tag227.xml"/><Relationship Id="rId16" Type="http://schemas.openxmlformats.org/officeDocument/2006/relationships/tags" Target="../tags/tag241.xml"/><Relationship Id="rId29" Type="http://schemas.openxmlformats.org/officeDocument/2006/relationships/tags" Target="../tags/tag254.xml"/><Relationship Id="rId11" Type="http://schemas.openxmlformats.org/officeDocument/2006/relationships/tags" Target="../tags/tag236.xml"/><Relationship Id="rId24" Type="http://schemas.openxmlformats.org/officeDocument/2006/relationships/tags" Target="../tags/tag249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268.png"/><Relationship Id="rId40" Type="http://schemas.openxmlformats.org/officeDocument/2006/relationships/image" Target="../media/image271.png"/><Relationship Id="rId45" Type="http://schemas.openxmlformats.org/officeDocument/2006/relationships/image" Target="../media/image276.png"/><Relationship Id="rId53" Type="http://schemas.openxmlformats.org/officeDocument/2006/relationships/image" Target="../media/image284.png"/><Relationship Id="rId58" Type="http://schemas.openxmlformats.org/officeDocument/2006/relationships/image" Target="../media/image289.png"/><Relationship Id="rId5" Type="http://schemas.openxmlformats.org/officeDocument/2006/relationships/tags" Target="../tags/tag230.xml"/><Relationship Id="rId61" Type="http://schemas.openxmlformats.org/officeDocument/2006/relationships/image" Target="../media/image292.png"/><Relationship Id="rId19" Type="http://schemas.openxmlformats.org/officeDocument/2006/relationships/tags" Target="../tags/tag244.xml"/><Relationship Id="rId14" Type="http://schemas.openxmlformats.org/officeDocument/2006/relationships/tags" Target="../tags/tag239.xml"/><Relationship Id="rId22" Type="http://schemas.openxmlformats.org/officeDocument/2006/relationships/tags" Target="../tags/tag247.xml"/><Relationship Id="rId27" Type="http://schemas.openxmlformats.org/officeDocument/2006/relationships/tags" Target="../tags/tag252.xml"/><Relationship Id="rId30" Type="http://schemas.openxmlformats.org/officeDocument/2006/relationships/tags" Target="../tags/tag255.xml"/><Relationship Id="rId35" Type="http://schemas.openxmlformats.org/officeDocument/2006/relationships/image" Target="../media/image266.png"/><Relationship Id="rId43" Type="http://schemas.openxmlformats.org/officeDocument/2006/relationships/image" Target="../media/image274.png"/><Relationship Id="rId48" Type="http://schemas.openxmlformats.org/officeDocument/2006/relationships/image" Target="../media/image279.png"/><Relationship Id="rId56" Type="http://schemas.openxmlformats.org/officeDocument/2006/relationships/image" Target="../media/image287.png"/><Relationship Id="rId8" Type="http://schemas.openxmlformats.org/officeDocument/2006/relationships/tags" Target="../tags/tag233.xml"/><Relationship Id="rId51" Type="http://schemas.openxmlformats.org/officeDocument/2006/relationships/image" Target="../media/image282.png"/><Relationship Id="rId3" Type="http://schemas.openxmlformats.org/officeDocument/2006/relationships/tags" Target="../tags/tag228.xml"/><Relationship Id="rId12" Type="http://schemas.openxmlformats.org/officeDocument/2006/relationships/tags" Target="../tags/tag237.xml"/><Relationship Id="rId17" Type="http://schemas.openxmlformats.org/officeDocument/2006/relationships/tags" Target="../tags/tag242.xml"/><Relationship Id="rId25" Type="http://schemas.openxmlformats.org/officeDocument/2006/relationships/tags" Target="../tags/tag250.xml"/><Relationship Id="rId33" Type="http://schemas.openxmlformats.org/officeDocument/2006/relationships/image" Target="../media/image264.png"/><Relationship Id="rId38" Type="http://schemas.openxmlformats.org/officeDocument/2006/relationships/image" Target="../media/image269.png"/><Relationship Id="rId46" Type="http://schemas.openxmlformats.org/officeDocument/2006/relationships/image" Target="../media/image277.png"/><Relationship Id="rId59" Type="http://schemas.openxmlformats.org/officeDocument/2006/relationships/image" Target="../media/image290.png"/><Relationship Id="rId20" Type="http://schemas.openxmlformats.org/officeDocument/2006/relationships/tags" Target="../tags/tag245.xml"/><Relationship Id="rId41" Type="http://schemas.openxmlformats.org/officeDocument/2006/relationships/image" Target="../media/image272.png"/><Relationship Id="rId54" Type="http://schemas.openxmlformats.org/officeDocument/2006/relationships/image" Target="../media/image285.png"/><Relationship Id="rId62" Type="http://schemas.openxmlformats.org/officeDocument/2006/relationships/image" Target="../media/image293.png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5" Type="http://schemas.openxmlformats.org/officeDocument/2006/relationships/tags" Target="../tags/tag240.xml"/><Relationship Id="rId23" Type="http://schemas.openxmlformats.org/officeDocument/2006/relationships/tags" Target="../tags/tag248.xml"/><Relationship Id="rId28" Type="http://schemas.openxmlformats.org/officeDocument/2006/relationships/tags" Target="../tags/tag253.xml"/><Relationship Id="rId36" Type="http://schemas.openxmlformats.org/officeDocument/2006/relationships/image" Target="../media/image267.png"/><Relationship Id="rId49" Type="http://schemas.openxmlformats.org/officeDocument/2006/relationships/image" Target="../media/image280.png"/><Relationship Id="rId57" Type="http://schemas.openxmlformats.org/officeDocument/2006/relationships/image" Target="../media/image288.png"/><Relationship Id="rId10" Type="http://schemas.openxmlformats.org/officeDocument/2006/relationships/tags" Target="../tags/tag235.xml"/><Relationship Id="rId31" Type="http://schemas.openxmlformats.org/officeDocument/2006/relationships/tags" Target="../tags/tag256.xml"/><Relationship Id="rId44" Type="http://schemas.openxmlformats.org/officeDocument/2006/relationships/image" Target="../media/image275.png"/><Relationship Id="rId52" Type="http://schemas.openxmlformats.org/officeDocument/2006/relationships/image" Target="../media/image283.png"/><Relationship Id="rId60" Type="http://schemas.openxmlformats.org/officeDocument/2006/relationships/image" Target="../media/image291.png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8.png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tags" Target="../tags/tag271.xml"/><Relationship Id="rId18" Type="http://schemas.openxmlformats.org/officeDocument/2006/relationships/tags" Target="../tags/tag276.xml"/><Relationship Id="rId26" Type="http://schemas.openxmlformats.org/officeDocument/2006/relationships/image" Target="../media/image299.png"/><Relationship Id="rId39" Type="http://schemas.openxmlformats.org/officeDocument/2006/relationships/image" Target="../media/image312.png"/><Relationship Id="rId21" Type="http://schemas.openxmlformats.org/officeDocument/2006/relationships/tags" Target="../tags/tag279.xml"/><Relationship Id="rId34" Type="http://schemas.openxmlformats.org/officeDocument/2006/relationships/image" Target="../media/image307.png"/><Relationship Id="rId42" Type="http://schemas.openxmlformats.org/officeDocument/2006/relationships/image" Target="../media/image315.png"/><Relationship Id="rId47" Type="http://schemas.openxmlformats.org/officeDocument/2006/relationships/image" Target="../media/image320.png"/><Relationship Id="rId50" Type="http://schemas.openxmlformats.org/officeDocument/2006/relationships/image" Target="../media/image323.png"/><Relationship Id="rId55" Type="http://schemas.openxmlformats.org/officeDocument/2006/relationships/image" Target="../media/image328.png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6" Type="http://schemas.openxmlformats.org/officeDocument/2006/relationships/tags" Target="../tags/tag274.xml"/><Relationship Id="rId29" Type="http://schemas.openxmlformats.org/officeDocument/2006/relationships/image" Target="../media/image302.png"/><Relationship Id="rId11" Type="http://schemas.openxmlformats.org/officeDocument/2006/relationships/tags" Target="../tags/tag269.xml"/><Relationship Id="rId24" Type="http://schemas.openxmlformats.org/officeDocument/2006/relationships/image" Target="../media/image297.png"/><Relationship Id="rId32" Type="http://schemas.openxmlformats.org/officeDocument/2006/relationships/image" Target="../media/image305.png"/><Relationship Id="rId37" Type="http://schemas.openxmlformats.org/officeDocument/2006/relationships/image" Target="../media/image310.png"/><Relationship Id="rId40" Type="http://schemas.openxmlformats.org/officeDocument/2006/relationships/image" Target="../media/image313.png"/><Relationship Id="rId45" Type="http://schemas.openxmlformats.org/officeDocument/2006/relationships/image" Target="../media/image318.png"/><Relationship Id="rId53" Type="http://schemas.openxmlformats.org/officeDocument/2006/relationships/image" Target="../media/image326.png"/><Relationship Id="rId5" Type="http://schemas.openxmlformats.org/officeDocument/2006/relationships/tags" Target="../tags/tag263.xml"/><Relationship Id="rId10" Type="http://schemas.openxmlformats.org/officeDocument/2006/relationships/tags" Target="../tags/tag268.xml"/><Relationship Id="rId19" Type="http://schemas.openxmlformats.org/officeDocument/2006/relationships/tags" Target="../tags/tag277.xml"/><Relationship Id="rId31" Type="http://schemas.openxmlformats.org/officeDocument/2006/relationships/image" Target="../media/image304.png"/><Relationship Id="rId44" Type="http://schemas.openxmlformats.org/officeDocument/2006/relationships/image" Target="../media/image317.png"/><Relationship Id="rId52" Type="http://schemas.openxmlformats.org/officeDocument/2006/relationships/image" Target="../media/image325.png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tags" Target="../tags/tag272.xml"/><Relationship Id="rId22" Type="http://schemas.openxmlformats.org/officeDocument/2006/relationships/tags" Target="../tags/tag280.xml"/><Relationship Id="rId27" Type="http://schemas.openxmlformats.org/officeDocument/2006/relationships/image" Target="../media/image300.png"/><Relationship Id="rId30" Type="http://schemas.openxmlformats.org/officeDocument/2006/relationships/image" Target="../media/image303.png"/><Relationship Id="rId35" Type="http://schemas.openxmlformats.org/officeDocument/2006/relationships/image" Target="../media/image308.png"/><Relationship Id="rId43" Type="http://schemas.openxmlformats.org/officeDocument/2006/relationships/image" Target="../media/image316.png"/><Relationship Id="rId48" Type="http://schemas.openxmlformats.org/officeDocument/2006/relationships/image" Target="../media/image321.png"/><Relationship Id="rId8" Type="http://schemas.openxmlformats.org/officeDocument/2006/relationships/tags" Target="../tags/tag266.xml"/><Relationship Id="rId51" Type="http://schemas.openxmlformats.org/officeDocument/2006/relationships/image" Target="../media/image324.png"/><Relationship Id="rId3" Type="http://schemas.openxmlformats.org/officeDocument/2006/relationships/tags" Target="../tags/tag261.xml"/><Relationship Id="rId12" Type="http://schemas.openxmlformats.org/officeDocument/2006/relationships/tags" Target="../tags/tag270.xml"/><Relationship Id="rId17" Type="http://schemas.openxmlformats.org/officeDocument/2006/relationships/tags" Target="../tags/tag275.xml"/><Relationship Id="rId25" Type="http://schemas.openxmlformats.org/officeDocument/2006/relationships/image" Target="../media/image298.png"/><Relationship Id="rId33" Type="http://schemas.openxmlformats.org/officeDocument/2006/relationships/image" Target="../media/image306.png"/><Relationship Id="rId38" Type="http://schemas.openxmlformats.org/officeDocument/2006/relationships/image" Target="../media/image311.png"/><Relationship Id="rId46" Type="http://schemas.openxmlformats.org/officeDocument/2006/relationships/image" Target="../media/image319.png"/><Relationship Id="rId20" Type="http://schemas.openxmlformats.org/officeDocument/2006/relationships/tags" Target="../tags/tag278.xml"/><Relationship Id="rId41" Type="http://schemas.openxmlformats.org/officeDocument/2006/relationships/image" Target="../media/image314.png"/><Relationship Id="rId54" Type="http://schemas.openxmlformats.org/officeDocument/2006/relationships/image" Target="../media/image327.png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5" Type="http://schemas.openxmlformats.org/officeDocument/2006/relationships/tags" Target="../tags/tag273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301.png"/><Relationship Id="rId36" Type="http://schemas.openxmlformats.org/officeDocument/2006/relationships/image" Target="../media/image309.png"/><Relationship Id="rId49" Type="http://schemas.openxmlformats.org/officeDocument/2006/relationships/image" Target="../media/image322.png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tags" Target="../tags/tag293.xml"/><Relationship Id="rId18" Type="http://schemas.openxmlformats.org/officeDocument/2006/relationships/tags" Target="../tags/tag298.xml"/><Relationship Id="rId26" Type="http://schemas.openxmlformats.org/officeDocument/2006/relationships/tags" Target="../tags/tag306.xml"/><Relationship Id="rId39" Type="http://schemas.openxmlformats.org/officeDocument/2006/relationships/image" Target="../media/image270.png"/><Relationship Id="rId21" Type="http://schemas.openxmlformats.org/officeDocument/2006/relationships/tags" Target="../tags/tag301.xml"/><Relationship Id="rId34" Type="http://schemas.openxmlformats.org/officeDocument/2006/relationships/image" Target="../media/image265.png"/><Relationship Id="rId42" Type="http://schemas.openxmlformats.org/officeDocument/2006/relationships/image" Target="../media/image273.png"/><Relationship Id="rId47" Type="http://schemas.openxmlformats.org/officeDocument/2006/relationships/image" Target="../media/image278.png"/><Relationship Id="rId50" Type="http://schemas.openxmlformats.org/officeDocument/2006/relationships/image" Target="../media/image281.png"/><Relationship Id="rId55" Type="http://schemas.openxmlformats.org/officeDocument/2006/relationships/image" Target="../media/image286.png"/><Relationship Id="rId63" Type="http://schemas.openxmlformats.org/officeDocument/2006/relationships/image" Target="../media/image294.png"/><Relationship Id="rId7" Type="http://schemas.openxmlformats.org/officeDocument/2006/relationships/tags" Target="../tags/tag287.xml"/><Relationship Id="rId2" Type="http://schemas.openxmlformats.org/officeDocument/2006/relationships/tags" Target="../tags/tag282.xml"/><Relationship Id="rId16" Type="http://schemas.openxmlformats.org/officeDocument/2006/relationships/tags" Target="../tags/tag296.xml"/><Relationship Id="rId29" Type="http://schemas.openxmlformats.org/officeDocument/2006/relationships/tags" Target="../tags/tag309.xml"/><Relationship Id="rId11" Type="http://schemas.openxmlformats.org/officeDocument/2006/relationships/tags" Target="../tags/tag291.xml"/><Relationship Id="rId24" Type="http://schemas.openxmlformats.org/officeDocument/2006/relationships/tags" Target="../tags/tag304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268.png"/><Relationship Id="rId40" Type="http://schemas.openxmlformats.org/officeDocument/2006/relationships/image" Target="../media/image271.png"/><Relationship Id="rId45" Type="http://schemas.openxmlformats.org/officeDocument/2006/relationships/image" Target="../media/image276.png"/><Relationship Id="rId53" Type="http://schemas.openxmlformats.org/officeDocument/2006/relationships/image" Target="../media/image284.png"/><Relationship Id="rId58" Type="http://schemas.openxmlformats.org/officeDocument/2006/relationships/image" Target="../media/image289.png"/><Relationship Id="rId5" Type="http://schemas.openxmlformats.org/officeDocument/2006/relationships/tags" Target="../tags/tag285.xml"/><Relationship Id="rId61" Type="http://schemas.openxmlformats.org/officeDocument/2006/relationships/image" Target="../media/image292.png"/><Relationship Id="rId19" Type="http://schemas.openxmlformats.org/officeDocument/2006/relationships/tags" Target="../tags/tag299.xml"/><Relationship Id="rId14" Type="http://schemas.openxmlformats.org/officeDocument/2006/relationships/tags" Target="../tags/tag294.xml"/><Relationship Id="rId22" Type="http://schemas.openxmlformats.org/officeDocument/2006/relationships/tags" Target="../tags/tag302.xml"/><Relationship Id="rId27" Type="http://schemas.openxmlformats.org/officeDocument/2006/relationships/tags" Target="../tags/tag307.xml"/><Relationship Id="rId30" Type="http://schemas.openxmlformats.org/officeDocument/2006/relationships/tags" Target="../tags/tag310.xml"/><Relationship Id="rId35" Type="http://schemas.openxmlformats.org/officeDocument/2006/relationships/image" Target="../media/image266.png"/><Relationship Id="rId43" Type="http://schemas.openxmlformats.org/officeDocument/2006/relationships/image" Target="../media/image274.png"/><Relationship Id="rId48" Type="http://schemas.openxmlformats.org/officeDocument/2006/relationships/image" Target="../media/image279.png"/><Relationship Id="rId56" Type="http://schemas.openxmlformats.org/officeDocument/2006/relationships/image" Target="../media/image287.png"/><Relationship Id="rId8" Type="http://schemas.openxmlformats.org/officeDocument/2006/relationships/tags" Target="../tags/tag288.xml"/><Relationship Id="rId51" Type="http://schemas.openxmlformats.org/officeDocument/2006/relationships/image" Target="../media/image282.png"/><Relationship Id="rId3" Type="http://schemas.openxmlformats.org/officeDocument/2006/relationships/tags" Target="../tags/tag283.xml"/><Relationship Id="rId12" Type="http://schemas.openxmlformats.org/officeDocument/2006/relationships/tags" Target="../tags/tag292.xml"/><Relationship Id="rId17" Type="http://schemas.openxmlformats.org/officeDocument/2006/relationships/tags" Target="../tags/tag297.xml"/><Relationship Id="rId25" Type="http://schemas.openxmlformats.org/officeDocument/2006/relationships/tags" Target="../tags/tag305.xml"/><Relationship Id="rId33" Type="http://schemas.openxmlformats.org/officeDocument/2006/relationships/image" Target="../media/image264.png"/><Relationship Id="rId38" Type="http://schemas.openxmlformats.org/officeDocument/2006/relationships/image" Target="../media/image269.png"/><Relationship Id="rId46" Type="http://schemas.openxmlformats.org/officeDocument/2006/relationships/image" Target="../media/image277.png"/><Relationship Id="rId59" Type="http://schemas.openxmlformats.org/officeDocument/2006/relationships/image" Target="../media/image290.png"/><Relationship Id="rId20" Type="http://schemas.openxmlformats.org/officeDocument/2006/relationships/tags" Target="../tags/tag300.xml"/><Relationship Id="rId41" Type="http://schemas.openxmlformats.org/officeDocument/2006/relationships/image" Target="../media/image272.png"/><Relationship Id="rId54" Type="http://schemas.openxmlformats.org/officeDocument/2006/relationships/image" Target="../media/image285.png"/><Relationship Id="rId62" Type="http://schemas.openxmlformats.org/officeDocument/2006/relationships/image" Target="../media/image293.png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5" Type="http://schemas.openxmlformats.org/officeDocument/2006/relationships/tags" Target="../tags/tag295.xml"/><Relationship Id="rId23" Type="http://schemas.openxmlformats.org/officeDocument/2006/relationships/tags" Target="../tags/tag303.xml"/><Relationship Id="rId28" Type="http://schemas.openxmlformats.org/officeDocument/2006/relationships/tags" Target="../tags/tag308.xml"/><Relationship Id="rId36" Type="http://schemas.openxmlformats.org/officeDocument/2006/relationships/image" Target="../media/image267.png"/><Relationship Id="rId49" Type="http://schemas.openxmlformats.org/officeDocument/2006/relationships/image" Target="../media/image280.png"/><Relationship Id="rId57" Type="http://schemas.openxmlformats.org/officeDocument/2006/relationships/image" Target="../media/image288.png"/><Relationship Id="rId10" Type="http://schemas.openxmlformats.org/officeDocument/2006/relationships/tags" Target="../tags/tag290.xml"/><Relationship Id="rId31" Type="http://schemas.openxmlformats.org/officeDocument/2006/relationships/tags" Target="../tags/tag311.xml"/><Relationship Id="rId44" Type="http://schemas.openxmlformats.org/officeDocument/2006/relationships/image" Target="../media/image275.png"/><Relationship Id="rId52" Type="http://schemas.openxmlformats.org/officeDocument/2006/relationships/image" Target="../media/image283.png"/><Relationship Id="rId60" Type="http://schemas.openxmlformats.org/officeDocument/2006/relationships/image" Target="../media/image291.png"/><Relationship Id="rId4" Type="http://schemas.openxmlformats.org/officeDocument/2006/relationships/tags" Target="../tags/tag284.xml"/><Relationship Id="rId9" Type="http://schemas.openxmlformats.org/officeDocument/2006/relationships/tags" Target="../tags/tag28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2.xml"/><Relationship Id="rId4" Type="http://schemas.openxmlformats.org/officeDocument/2006/relationships/image" Target="../media/image33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tags" Target="../tags/tag315.xml"/><Relationship Id="rId7" Type="http://schemas.openxmlformats.org/officeDocument/2006/relationships/image" Target="../media/image335.png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6" Type="http://schemas.openxmlformats.org/officeDocument/2006/relationships/image" Target="../media/image3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6.xml"/><Relationship Id="rId9" Type="http://schemas.openxmlformats.org/officeDocument/2006/relationships/image" Target="../media/image337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319.xml"/><Relationship Id="rId7" Type="http://schemas.openxmlformats.org/officeDocument/2006/relationships/image" Target="../media/image340.png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0.xml"/><Relationship Id="rId7" Type="http://schemas.openxmlformats.org/officeDocument/2006/relationships/image" Target="../media/image27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22.xml"/><Relationship Id="rId10" Type="http://schemas.openxmlformats.org/officeDocument/2006/relationships/image" Target="../media/image30.png"/><Relationship Id="rId4" Type="http://schemas.openxmlformats.org/officeDocument/2006/relationships/tags" Target="../tags/tag21.xml"/><Relationship Id="rId9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48.png"/><Relationship Id="rId3" Type="http://schemas.openxmlformats.org/officeDocument/2006/relationships/tags" Target="../tags/tag322.xml"/><Relationship Id="rId7" Type="http://schemas.openxmlformats.org/officeDocument/2006/relationships/tags" Target="../tags/tag326.xml"/><Relationship Id="rId12" Type="http://schemas.openxmlformats.org/officeDocument/2006/relationships/image" Target="../media/image337.png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6" Type="http://schemas.openxmlformats.org/officeDocument/2006/relationships/tags" Target="../tags/tag325.xml"/><Relationship Id="rId11" Type="http://schemas.openxmlformats.org/officeDocument/2006/relationships/image" Target="../media/image336.png"/><Relationship Id="rId5" Type="http://schemas.openxmlformats.org/officeDocument/2006/relationships/tags" Target="../tags/tag324.xml"/><Relationship Id="rId15" Type="http://schemas.openxmlformats.org/officeDocument/2006/relationships/image" Target="../media/image350.png"/><Relationship Id="rId10" Type="http://schemas.openxmlformats.org/officeDocument/2006/relationships/image" Target="../media/image335.png"/><Relationship Id="rId4" Type="http://schemas.openxmlformats.org/officeDocument/2006/relationships/tags" Target="../tags/tag323.xml"/><Relationship Id="rId9" Type="http://schemas.openxmlformats.org/officeDocument/2006/relationships/image" Target="../media/image334.png"/><Relationship Id="rId14" Type="http://schemas.openxmlformats.org/officeDocument/2006/relationships/image" Target="../media/image34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tags" Target="../tags/tag329.xml"/><Relationship Id="rId7" Type="http://schemas.openxmlformats.org/officeDocument/2006/relationships/image" Target="../media/image355.png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tags" Target="../tags/tag332.xml"/><Relationship Id="rId7" Type="http://schemas.openxmlformats.org/officeDocument/2006/relationships/image" Target="../media/image361.png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26.xml"/><Relationship Id="rId7" Type="http://schemas.openxmlformats.org/officeDocument/2006/relationships/image" Target="../media/image49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8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31.xml"/><Relationship Id="rId7" Type="http://schemas.openxmlformats.org/officeDocument/2006/relationships/image" Target="../media/image5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4" Type="http://schemas.openxmlformats.org/officeDocument/2006/relationships/tags" Target="../tags/tag32.xm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60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59.png"/><Relationship Id="rId5" Type="http://schemas.openxmlformats.org/officeDocument/2006/relationships/tags" Target="../tags/tag37.xml"/><Relationship Id="rId10" Type="http://schemas.openxmlformats.org/officeDocument/2006/relationships/image" Target="../media/image58.png"/><Relationship Id="rId4" Type="http://schemas.openxmlformats.org/officeDocument/2006/relationships/tags" Target="../tags/tag36.xml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41.xml"/><Relationship Id="rId7" Type="http://schemas.openxmlformats.org/officeDocument/2006/relationships/image" Target="../media/image63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2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6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44.xml"/><Relationship Id="rId7" Type="http://schemas.openxmlformats.org/officeDocument/2006/relationships/image" Target="../media/image68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47.xml"/><Relationship Id="rId7" Type="http://schemas.openxmlformats.org/officeDocument/2006/relationships/image" Target="../media/image7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1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80.png"/><Relationship Id="rId5" Type="http://schemas.openxmlformats.org/officeDocument/2006/relationships/tags" Target="../tags/tag53.xml"/><Relationship Id="rId10" Type="http://schemas.openxmlformats.org/officeDocument/2006/relationships/image" Target="../media/image79.png"/><Relationship Id="rId4" Type="http://schemas.openxmlformats.org/officeDocument/2006/relationships/tags" Target="../tags/tag52.xml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7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60.xml"/><Relationship Id="rId7" Type="http://schemas.openxmlformats.org/officeDocument/2006/relationships/image" Target="../media/image89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9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64.xml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9.png"/><Relationship Id="rId5" Type="http://schemas.openxmlformats.org/officeDocument/2006/relationships/tags" Target="../tags/tag66.xml"/><Relationship Id="rId10" Type="http://schemas.openxmlformats.org/officeDocument/2006/relationships/image" Target="../media/image81.png"/><Relationship Id="rId4" Type="http://schemas.openxmlformats.org/officeDocument/2006/relationships/tags" Target="../tags/tag65.xml"/><Relationship Id="rId9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70.xml"/><Relationship Id="rId7" Type="http://schemas.openxmlformats.org/officeDocument/2006/relationships/image" Target="../media/image10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0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8.png"/><Relationship Id="rId4" Type="http://schemas.openxmlformats.org/officeDocument/2006/relationships/tags" Target="../tags/tag71.xml"/><Relationship Id="rId9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7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75.xml"/><Relationship Id="rId7" Type="http://schemas.openxmlformats.org/officeDocument/2006/relationships/image" Target="../media/image108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0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0.png"/><Relationship Id="rId4" Type="http://schemas.openxmlformats.org/officeDocument/2006/relationships/tags" Target="../tags/tag76.xml"/><Relationship Id="rId9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0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19.png"/><Relationship Id="rId5" Type="http://schemas.openxmlformats.org/officeDocument/2006/relationships/image" Target="../media/image118.emf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81.xml"/><Relationship Id="rId7" Type="http://schemas.openxmlformats.org/officeDocument/2006/relationships/image" Target="../media/image122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12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84.xml"/><Relationship Id="rId7" Type="http://schemas.openxmlformats.org/officeDocument/2006/relationships/image" Target="../media/image124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8.png"/><Relationship Id="rId5" Type="http://schemas.openxmlformats.org/officeDocument/2006/relationships/tags" Target="../tags/tag86.xml"/><Relationship Id="rId10" Type="http://schemas.openxmlformats.org/officeDocument/2006/relationships/image" Target="../media/image127.png"/><Relationship Id="rId4" Type="http://schemas.openxmlformats.org/officeDocument/2006/relationships/tags" Target="../tags/tag85.xml"/><Relationship Id="rId9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4.png"/><Relationship Id="rId5" Type="http://schemas.openxmlformats.org/officeDocument/2006/relationships/tags" Target="../tags/tag13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2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131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8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1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89.png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1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96.xml"/><Relationship Id="rId7" Type="http://schemas.openxmlformats.org/officeDocument/2006/relationships/image" Target="../media/image89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tags" Target="../tags/tag101.xml"/><Relationship Id="rId21" Type="http://schemas.openxmlformats.org/officeDocument/2006/relationships/image" Target="../media/image155.png"/><Relationship Id="rId7" Type="http://schemas.openxmlformats.org/officeDocument/2006/relationships/tags" Target="../tags/tag105.xml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tags" Target="../tags/tag100.xml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15" Type="http://schemas.openxmlformats.org/officeDocument/2006/relationships/image" Target="../media/image149.png"/><Relationship Id="rId23" Type="http://schemas.openxmlformats.org/officeDocument/2006/relationships/image" Target="../media/image157.emf"/><Relationship Id="rId10" Type="http://schemas.openxmlformats.org/officeDocument/2006/relationships/tags" Target="../tags/tag108.xml"/><Relationship Id="rId19" Type="http://schemas.openxmlformats.org/officeDocument/2006/relationships/image" Target="../media/image153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0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tags" Target="../tags/tag113.xml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17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4.png"/><Relationship Id="rId4" Type="http://schemas.openxmlformats.org/officeDocument/2006/relationships/tags" Target="../tags/tag114.xml"/><Relationship Id="rId9" Type="http://schemas.openxmlformats.org/officeDocument/2006/relationships/image" Target="../media/image17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tags" Target="../tags/tag117.xml"/><Relationship Id="rId7" Type="http://schemas.openxmlformats.org/officeDocument/2006/relationships/image" Target="../media/image179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tags" Target="../tags/tag120.xml"/><Relationship Id="rId7" Type="http://schemas.openxmlformats.org/officeDocument/2006/relationships/image" Target="../media/image187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0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9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96.pn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195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194.png"/><Relationship Id="rId5" Type="http://schemas.openxmlformats.org/officeDocument/2006/relationships/tags" Target="../tags/tag125.xml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tags" Target="../tags/tag124.xml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tags" Target="../tags/tag130.xml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3.png"/><Relationship Id="rId5" Type="http://schemas.openxmlformats.org/officeDocument/2006/relationships/tags" Target="../tags/tag132.xml"/><Relationship Id="rId10" Type="http://schemas.openxmlformats.org/officeDocument/2006/relationships/image" Target="../media/image202.png"/><Relationship Id="rId4" Type="http://schemas.openxmlformats.org/officeDocument/2006/relationships/tags" Target="../tags/tag131.xml"/><Relationship Id="rId9" Type="http://schemas.openxmlformats.org/officeDocument/2006/relationships/image" Target="../media/image20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08.png"/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7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187.png"/><Relationship Id="rId5" Type="http://schemas.openxmlformats.org/officeDocument/2006/relationships/tags" Target="../tags/tag137.xml"/><Relationship Id="rId10" Type="http://schemas.openxmlformats.org/officeDocument/2006/relationships/image" Target="../media/image185.png"/><Relationship Id="rId4" Type="http://schemas.openxmlformats.org/officeDocument/2006/relationships/tags" Target="../tags/tag136.xml"/><Relationship Id="rId9" Type="http://schemas.openxmlformats.org/officeDocument/2006/relationships/image" Target="../media/image18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tags" Target="../tags/tag141.xml"/><Relationship Id="rId7" Type="http://schemas.openxmlformats.org/officeDocument/2006/relationships/image" Target="../media/image210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203.png"/><Relationship Id="rId5" Type="http://schemas.openxmlformats.org/officeDocument/2006/relationships/image" Target="../media/image20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2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tags" Target="../tags/tag144.xml"/><Relationship Id="rId7" Type="http://schemas.openxmlformats.org/officeDocument/2006/relationships/image" Target="../media/image214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187.png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image" Target="../media/image207.png"/><Relationship Id="rId17" Type="http://schemas.openxmlformats.org/officeDocument/2006/relationships/image" Target="../media/image214.png"/><Relationship Id="rId2" Type="http://schemas.openxmlformats.org/officeDocument/2006/relationships/tags" Target="../tags/tag146.xml"/><Relationship Id="rId16" Type="http://schemas.openxmlformats.org/officeDocument/2006/relationships/image" Target="../media/image220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219.png"/><Relationship Id="rId5" Type="http://schemas.openxmlformats.org/officeDocument/2006/relationships/tags" Target="../tags/tag149.xml"/><Relationship Id="rId15" Type="http://schemas.openxmlformats.org/officeDocument/2006/relationships/image" Target="../media/image185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18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22.pn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194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193.png"/><Relationship Id="rId5" Type="http://schemas.openxmlformats.org/officeDocument/2006/relationships/tags" Target="../tags/tag158.xml"/><Relationship Id="rId15" Type="http://schemas.openxmlformats.org/officeDocument/2006/relationships/image" Target="../media/image224.png"/><Relationship Id="rId10" Type="http://schemas.openxmlformats.org/officeDocument/2006/relationships/image" Target="../media/image192.png"/><Relationship Id="rId4" Type="http://schemas.openxmlformats.org/officeDocument/2006/relationships/tags" Target="../tags/tag157.xml"/><Relationship Id="rId9" Type="http://schemas.openxmlformats.org/officeDocument/2006/relationships/image" Target="../media/image221.png"/><Relationship Id="rId14" Type="http://schemas.openxmlformats.org/officeDocument/2006/relationships/image" Target="../media/image2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224.png"/><Relationship Id="rId5" Type="http://schemas.openxmlformats.org/officeDocument/2006/relationships/image" Target="../media/image225.png"/><Relationship Id="rId4" Type="http://schemas.openxmlformats.org/officeDocument/2006/relationships/image" Target="../media/image22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9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image" Target="../media/image231.png"/><Relationship Id="rId26" Type="http://schemas.openxmlformats.org/officeDocument/2006/relationships/image" Target="../media/image238.png"/><Relationship Id="rId3" Type="http://schemas.openxmlformats.org/officeDocument/2006/relationships/tags" Target="../tags/tag167.xml"/><Relationship Id="rId21" Type="http://schemas.openxmlformats.org/officeDocument/2006/relationships/image" Target="../media/image234.png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37.png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image" Target="../media/image233.png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image" Target="../media/image200.png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image" Target="../media/image236.png"/><Relationship Id="rId28" Type="http://schemas.openxmlformats.org/officeDocument/2006/relationships/image" Target="../media/image240.png"/><Relationship Id="rId10" Type="http://schemas.openxmlformats.org/officeDocument/2006/relationships/tags" Target="../tags/tag174.xml"/><Relationship Id="rId19" Type="http://schemas.openxmlformats.org/officeDocument/2006/relationships/image" Target="../media/image232.png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image" Target="../media/image235.png"/><Relationship Id="rId27" Type="http://schemas.openxmlformats.org/officeDocument/2006/relationships/image" Target="../media/image23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18" Type="http://schemas.openxmlformats.org/officeDocument/2006/relationships/image" Target="../media/image200.png"/><Relationship Id="rId26" Type="http://schemas.openxmlformats.org/officeDocument/2006/relationships/image" Target="../media/image244.png"/><Relationship Id="rId3" Type="http://schemas.openxmlformats.org/officeDocument/2006/relationships/tags" Target="../tags/tag183.xml"/><Relationship Id="rId21" Type="http://schemas.openxmlformats.org/officeDocument/2006/relationships/image" Target="../media/image239.png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43.png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20" Type="http://schemas.openxmlformats.org/officeDocument/2006/relationships/image" Target="../media/image241.png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24" Type="http://schemas.openxmlformats.org/officeDocument/2006/relationships/image" Target="../media/image242.png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23" Type="http://schemas.openxmlformats.org/officeDocument/2006/relationships/image" Target="../media/image236.png"/><Relationship Id="rId10" Type="http://schemas.openxmlformats.org/officeDocument/2006/relationships/tags" Target="../tags/tag190.xml"/><Relationship Id="rId19" Type="http://schemas.openxmlformats.org/officeDocument/2006/relationships/image" Target="../media/image237.png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Relationship Id="rId22" Type="http://schemas.openxmlformats.org/officeDocument/2006/relationships/image" Target="../media/image232.png"/><Relationship Id="rId27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33600"/>
            <a:ext cx="4800599" cy="349847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881656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Traffic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Raining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8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ea typeface="ＭＳ Ｐゴシック" pitchFamily="34" charset="-128"/>
                <a:cs typeface="Calibri" pitchFamily="34" charset="0"/>
              </a:rPr>
              <a:t>Example 2: P(B|a)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4"/>
          <p:cNvGraphicFramePr>
            <a:graphicFrameLocks noGrp="1"/>
          </p:cNvGraphicFramePr>
          <p:nvPr/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/>
                <a:cs typeface="Times New Roman"/>
              </a:rPr>
              <a:t>a</a:t>
            </a:r>
            <a:endParaRPr lang="en-US" sz="2400" baseline="-25000">
              <a:latin typeface="Times New Roman"/>
              <a:cs typeface="Times New Roman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B</a:t>
            </a: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a, B</a:t>
            </a:r>
            <a:endParaRPr lang="en-US" sz="2400" baseline="-25000" dirty="0">
              <a:latin typeface="Times New Roman"/>
              <a:cs typeface="Times New Roman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Start / Select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on 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/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8/17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Same Example 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3124200"/>
            <a:ext cx="5867400" cy="3219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105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marginal can be obtained from joint by summing out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 joint distribution expression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a, and then summing out gives f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e, and then summing out gives f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2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3110821"/>
            <a:ext cx="5791201" cy="306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069" name="Content Placeholder 2"/>
          <p:cNvSpPr txBox="1">
            <a:spLocks/>
          </p:cNvSpPr>
          <p:nvPr/>
        </p:nvSpPr>
        <p:spPr bwMode="auto">
          <a:xfrm>
            <a:off x="0" y="6477000"/>
            <a:ext cx="1211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All we are doing is exploiting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= 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u+v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w+x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y+z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to improve computational efficiency!</a:t>
            </a: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en-US" sz="3600" dirty="0">
                <a:ea typeface="ＭＳ Ｐゴシック" pitchFamily="34" charset="-128"/>
              </a:rPr>
              <a:t>Another Variable Elimination Example</a:t>
            </a: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676402"/>
            <a:ext cx="7239000" cy="50673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153400" y="42672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Computational complexity critically depends on the largest factor being generated in this process.  Size of factor = number of entries in table.  In example above (assuming binary) all factors generated are of size 2 --- as they all only have one variable (Z, Z, and X</a:t>
            </a:r>
            <a:r>
              <a:rPr lang="en-US" sz="1800" baseline="-25000" dirty="0">
                <a:latin typeface="Calibri"/>
                <a:cs typeface="Calibri"/>
              </a:rPr>
              <a:t>3</a:t>
            </a:r>
            <a:r>
              <a:rPr lang="en-US" sz="1800" dirty="0">
                <a:latin typeface="Calibri"/>
                <a:cs typeface="Calibri"/>
              </a:rPr>
              <a:t> respectively).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Variable Elimination Ordering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For the query P(X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|y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,…,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y</a:t>
            </a:r>
            <a:r>
              <a:rPr lang="en-US" sz="2000" baseline="-25000" dirty="0" err="1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work through the following two different orderings as done in previous slide: Z,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and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Z.  What is the size of the maximum factor generated for each of the orderings?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Answer: 2</a:t>
            </a:r>
            <a:r>
              <a:rPr lang="en-US" sz="2000" baseline="30000" dirty="0">
                <a:ea typeface="ＭＳ Ｐゴシック" pitchFamily="34" charset="-128"/>
                <a:cs typeface="Calibri" pitchFamily="34" charset="0"/>
              </a:rPr>
              <a:t>n+1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versus 2</a:t>
            </a:r>
            <a:r>
              <a:rPr lang="en-US" sz="2000" baseline="30000"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(assuming binary)</a:t>
            </a:r>
          </a:p>
          <a:p>
            <a:pPr lvl="4"/>
            <a:endParaRPr lang="en-US" sz="8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In general: the ordering can greatly affect efficiency.  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computational and space complexity of variable elimination is determined by the largest factor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E.g., previous slide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example 2</a:t>
            </a:r>
            <a:r>
              <a:rPr lang="en-US" sz="2000" baseline="30000" dirty="0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vs. 2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CSP:  </a:t>
            </a: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Hence inference in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066800" y="1676399"/>
            <a:ext cx="10718800" cy="44497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 err="1">
                <a:ea typeface="ＭＳ Ｐゴシック" pitchFamily="34" charset="-128"/>
              </a:rPr>
              <a:t>polytree</a:t>
            </a:r>
            <a:r>
              <a:rPr lang="en-US" sz="2400" dirty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poly-trees you can always find an ordering that is efficient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Try it!!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Cut-set conditioning for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 inference</a:t>
            </a:r>
          </a:p>
          <a:p>
            <a:pPr lvl="6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Choose set of variables such that if removed only a </a:t>
            </a:r>
            <a:r>
              <a:rPr lang="en-US" sz="2000" dirty="0" err="1">
                <a:ea typeface="ＭＳ Ｐゴシック" pitchFamily="34" charset="-128"/>
              </a:rPr>
              <a:t>polytree</a:t>
            </a:r>
            <a:r>
              <a:rPr lang="en-US" sz="2000" dirty="0">
                <a:ea typeface="ＭＳ Ｐゴシック" pitchFamily="34" charset="-128"/>
              </a:rPr>
              <a:t> remains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Exercise: Think about how the specifics would work out!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Representation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Conditional Independences</a:t>
            </a:r>
          </a:p>
          <a:p>
            <a:pPr lvl="8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Probabilistic Inference</a:t>
            </a:r>
          </a:p>
          <a:p>
            <a:pPr lvl="7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Enumeration (exact, exponential complexity)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Inference is NP-complete</a:t>
            </a:r>
          </a:p>
          <a:p>
            <a:pPr lvl="5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Sampling (approximate)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3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Learning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0870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188: Artificial Intelligence</a:t>
            </a:r>
            <a:br>
              <a:rPr lang="en-US" dirty="0">
                <a:latin typeface="Calibri"/>
                <a:cs typeface="Calibri"/>
              </a:rPr>
            </a:b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>
                <a:latin typeface="Calibri"/>
                <a:cs typeface="Calibri"/>
              </a:rPr>
              <a:t>Bayes’ Nets: Sampling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2057400"/>
            <a:ext cx="8822429" cy="3626047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34072503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3" cy="2362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6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Fire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Smoke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Alarm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371600"/>
            <a:ext cx="3352797" cy="2202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4038600"/>
            <a:ext cx="4991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6019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Interleave joining and marginalizing</a:t>
            </a:r>
          </a:p>
          <a:p>
            <a:pPr lvl="5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5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err="1">
                <a:ea typeface="ＭＳ Ｐゴシック" pitchFamily="34" charset="-128"/>
              </a:rPr>
              <a:t>d</a:t>
            </a:r>
            <a:r>
              <a:rPr lang="en-US" sz="2400" baseline="30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 entries computed for a factor over k variables with domain sizes d</a:t>
            </a:r>
          </a:p>
          <a:p>
            <a:pPr lvl="7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7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Ordering of elimination of hidden variables can affect size of factors generated</a:t>
            </a:r>
          </a:p>
          <a:p>
            <a:pPr lvl="8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8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Worst case: running time exponential in the size of the Bayes’ net</a:t>
            </a:r>
          </a:p>
          <a:p>
            <a:pPr lvl="1">
              <a:lnSpc>
                <a:spcPct val="90000"/>
              </a:lnSpc>
            </a:pPr>
            <a:endParaRPr lang="en-US" sz="2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458200" y="2971800"/>
            <a:ext cx="2113006" cy="1371600"/>
            <a:chOff x="3810000" y="2743200"/>
            <a:chExt cx="2514600" cy="1752600"/>
          </a:xfrm>
        </p:grpSpPr>
        <p:sp>
          <p:nvSpPr>
            <p:cNvPr id="5" name="Oval 4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14" idx="4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3" idx="4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3" idx="4"/>
              <a:endCxn id="14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4"/>
              <a:endCxn id="15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25000" lnSpcReduction="20000"/>
            </a:bodyPr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b="1" kern="1200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5" idx="4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9" name="Picture 18" descr="TP_tmp.png"/>
            <p:cNvPicPr>
              <a:picLocks noChangeAspect="1"/>
            </p:cNvPicPr>
            <p:nvPr/>
          </p:nvPicPr>
          <p:blipFill>
            <a:blip r:embed="rId2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0" name="Picture 19" descr="TP_tmp.png"/>
            <p:cNvPicPr>
              <a:picLocks noChangeAspect="1"/>
            </p:cNvPicPr>
            <p:nvPr/>
          </p:nvPicPr>
          <p:blipFill>
            <a:blip r:embed="rId2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/>
          </p:nvPicPr>
          <p:blipFill>
            <a:blip r:embed="rId2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/>
          </p:nvPicPr>
          <p:blipFill>
            <a:blip r:embed="rId2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/>
          </p:nvPicPr>
          <p:blipFill>
            <a:blip r:embed="rId2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24" name="Straight Arrow Connector 23"/>
            <p:cNvCxnSpPr/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Picture 24" descr="TP_tmp.png"/>
            <p:cNvPicPr>
              <a:picLocks noChangeAspect="1"/>
            </p:cNvPicPr>
            <p:nvPr/>
          </p:nvPicPr>
          <p:blipFill>
            <a:blip r:embed="rId2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6" name="Picture 25" descr="TP_tmp.png"/>
            <p:cNvPicPr>
              <a:picLocks noChangeAspect="1"/>
            </p:cNvPicPr>
            <p:nvPr/>
          </p:nvPicPr>
          <p:blipFill>
            <a:blip r:embed="rId3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7" name="Picture 26" descr="TP_tmp.png"/>
            <p:cNvPicPr>
              <a:picLocks noChangeAspect="1"/>
            </p:cNvPicPr>
            <p:nvPr/>
          </p:nvPicPr>
          <p:blipFill>
            <a:blip r:embed="rId31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28" name="Straight Arrow Connector 27"/>
            <p:cNvCxnSpPr>
              <a:stCxn id="13" idx="4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0" name="Picture 29" descr="TP_tmp.png"/>
            <p:cNvPicPr>
              <a:picLocks noChangeAspect="1"/>
            </p:cNvPicPr>
            <p:nvPr/>
          </p:nvPicPr>
          <p:blipFill>
            <a:blip r:embed="rId3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31" name="TextBox 30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 kern="12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 kern="12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391400" y="4800600"/>
            <a:ext cx="4643894" cy="1848540"/>
            <a:chOff x="3124200" y="2286000"/>
            <a:chExt cx="7848600" cy="3124200"/>
          </a:xfrm>
        </p:grpSpPr>
        <p:cxnSp>
          <p:nvCxnSpPr>
            <p:cNvPr id="34" name="Straight Arrow Connector 33"/>
            <p:cNvCxnSpPr>
              <a:stCxn id="136" idx="4"/>
              <a:endCxn id="122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5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36" name="Oval 13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7" name="Picture 13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36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5" name="Picture 134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37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132" name="Oval 131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3" name="Picture 132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38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130" name="Oval 12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31" name="Picture 130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39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9" name="Picture 128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0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126" name="Oval 125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7" name="Picture 126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1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124" name="Oval 123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5" name="Picture 124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2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3" name="Picture 12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3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21" name="Picture 120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4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18" name="Oval 11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9" name="Picture 118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5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7" name="Picture 116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6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14" name="Oval 113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5" name="Picture 114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7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12" name="Oval 111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3" name="Picture 112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8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10" name="Oval 109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11" name="Picture 110" descr="TP_tmp.pn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08" name="Oval 107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9" name="Picture 108" descr="TP_tmp.pn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0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06" name="Oval 105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7" name="Picture 106" descr="TP_tmp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1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5" name="Picture 104" descr="TP_tmp.pn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2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02" name="Oval 101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3" name="Picture 102" descr="TP_tmp.pn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5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3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00" name="Oval 99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101" name="Picture 100" descr="TP_tmp.pn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4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98" name="Oval 9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99" name="Picture 98" descr="TP_tmp.pn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5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96" name="Oval 95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97" name="Picture 96" descr="TP_tmp.pn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56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94" name="Oval 93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95" name="Picture 94" descr="TP_tmp.pn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57" name="Straight Arrow Connector 56"/>
            <p:cNvCxnSpPr>
              <a:stCxn id="134" idx="4"/>
              <a:endCxn id="122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32" idx="4"/>
              <a:endCxn id="122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36" idx="4"/>
              <a:endCxn id="120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132" idx="4"/>
              <a:endCxn id="120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30" idx="4"/>
              <a:endCxn id="120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134" idx="4"/>
              <a:endCxn id="114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28" idx="4"/>
              <a:endCxn id="114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4" idx="4"/>
              <a:endCxn id="114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24" idx="4"/>
              <a:endCxn id="108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124" idx="4"/>
              <a:endCxn id="110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26" idx="4"/>
              <a:endCxn id="108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128" idx="4"/>
              <a:endCxn id="108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30" idx="4"/>
              <a:endCxn id="112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8" idx="4"/>
              <a:endCxn id="112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132" idx="4"/>
              <a:endCxn id="116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30" idx="4"/>
              <a:endCxn id="116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32" idx="4"/>
              <a:endCxn id="11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34" idx="4"/>
              <a:endCxn id="11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30" idx="4"/>
              <a:endCxn id="11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28" idx="4"/>
              <a:endCxn id="116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26" idx="4"/>
              <a:endCxn id="112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26" idx="4"/>
              <a:endCxn id="110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28" idx="4"/>
              <a:endCxn id="110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22" idx="4"/>
              <a:endCxn id="106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120" idx="4"/>
              <a:endCxn id="106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16" idx="4"/>
              <a:endCxn id="104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2" idx="4"/>
              <a:endCxn id="102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108" idx="4"/>
              <a:endCxn id="100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110" idx="4"/>
              <a:endCxn id="100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114" idx="4"/>
              <a:endCxn id="102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18" idx="4"/>
              <a:endCxn id="104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106" idx="4"/>
              <a:endCxn id="9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02" idx="4"/>
              <a:endCxn id="96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00" idx="4"/>
              <a:endCxn id="96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104" idx="4"/>
              <a:endCxn id="9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6" idx="4"/>
              <a:endCxn id="94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8" idx="4"/>
              <a:endCxn id="94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38" name="Picture 137"/>
          <p:cNvPicPr>
            <a:picLocks noChangeAspect="1"/>
          </p:cNvPicPr>
          <p:nvPr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71600"/>
            <a:ext cx="2945727" cy="149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65623"/>
      </p:ext>
    </p:extLst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CSP:  </a:t>
            </a: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Hence inference in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56089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Inference: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71800"/>
            <a:ext cx="8743039" cy="20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486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6096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Sampling is a lot like repeated simulation</a:t>
            </a:r>
          </a:p>
          <a:p>
            <a:pPr lvl="5">
              <a:lnSpc>
                <a:spcPct val="9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Predicting the weather, basketball games, …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Basic idea</a:t>
            </a:r>
          </a:p>
          <a:p>
            <a:pPr lvl="3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Draw N samples from a sampling distribution S</a:t>
            </a:r>
          </a:p>
          <a:p>
            <a:pPr lvl="4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Compute an approximate posterior probability</a:t>
            </a:r>
          </a:p>
          <a:p>
            <a:pPr lvl="4">
              <a:lnSpc>
                <a:spcPct val="90000"/>
              </a:lnSpc>
            </a:pPr>
            <a:endParaRPr lang="en-US" sz="600" b="1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Show this converges to the true probability P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4302211"/>
            <a:ext cx="6231629" cy="256122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5600" y="1295400"/>
            <a:ext cx="5181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sample?</a:t>
            </a:r>
          </a:p>
          <a:p>
            <a:pPr lvl="5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Learning: get samples from a distribution you don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’t know</a:t>
            </a:r>
          </a:p>
          <a:p>
            <a:pPr lvl="5">
              <a:lnSpc>
                <a:spcPct val="90000"/>
              </a:lnSpc>
            </a:pPr>
            <a:endParaRPr lang="en-US" altLang="ja-JP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Inference: getting a sample is faster than computing the right answer (e.g. with variable elimination)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Sampling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152400" y="1397001"/>
            <a:ext cx="49530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Sampling from given distribution</a:t>
            </a:r>
          </a:p>
          <a:p>
            <a:pPr lvl="6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1: Get sample </a:t>
            </a:r>
            <a:r>
              <a:rPr lang="en-US" sz="2000" i="1" dirty="0"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from uniform distribution over [0, 1)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E.g. random() in python</a:t>
            </a:r>
          </a:p>
          <a:p>
            <a:pPr lvl="4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2: Convert this sample </a:t>
            </a:r>
            <a:r>
              <a:rPr lang="en-US" sz="2000" i="1" dirty="0"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into an outcome for the given distribution by having each outcome associated with a sub-interval of [0,1) with sub-interval size equal to probability of the outcome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0" y="1371600"/>
            <a:ext cx="4191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Example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000" dirty="0"/>
              <a:t>If random() returns </a:t>
            </a:r>
            <a:r>
              <a:rPr lang="en-US" sz="2000" i="1" dirty="0"/>
              <a:t>u</a:t>
            </a:r>
            <a:r>
              <a:rPr lang="en-US" sz="2000" dirty="0"/>
              <a:t> = 0.83, then our sample is </a:t>
            </a:r>
            <a:r>
              <a:rPr lang="en-US" sz="2000" i="1" dirty="0"/>
              <a:t>C</a:t>
            </a:r>
            <a:r>
              <a:rPr lang="en-US" sz="2000" dirty="0"/>
              <a:t> = blue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, after sampling 8 times:</a:t>
            </a:r>
            <a:endParaRPr lang="en-US" sz="2000" dirty="0">
              <a:ea typeface="ＭＳ Ｐゴシック" pitchFamily="34" charset="-128"/>
            </a:endParaRPr>
          </a:p>
          <a:p>
            <a:pPr lvl="6"/>
            <a:endParaRPr lang="en-US" sz="600" dirty="0">
              <a:ea typeface="ＭＳ Ｐゴシック" pitchFamily="34" charset="-12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715000" y="2209800"/>
          <a:ext cx="2514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P(C)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red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green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blue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4875" y="2819400"/>
            <a:ext cx="3514725" cy="11430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486400"/>
            <a:ext cx="4821156" cy="1129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 in 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3429000" y="1828799"/>
            <a:ext cx="5867400" cy="4297365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Prior Sampling</a:t>
            </a:r>
          </a:p>
          <a:p>
            <a:pPr lvl="5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Gibbs Sampling</a:t>
            </a: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2895600"/>
            <a:ext cx="12191997" cy="3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113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715000" y="1489075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667000" y="5527675"/>
            <a:ext cx="2438400" cy="4572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57348" name="Oval 5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57349" name="Oval 6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7350" name="Oval 7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57351" name="Oval 8"/>
          <p:cNvSpPr>
            <a:spLocks noChangeArrowheads="1"/>
          </p:cNvSpPr>
          <p:nvPr/>
        </p:nvSpPr>
        <p:spPr bwMode="auto">
          <a:xfrm>
            <a:off x="5635625" y="4191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57352" name="AutoShape 9"/>
          <p:cNvCxnSpPr>
            <a:cxnSpLocks noChangeShapeType="1"/>
            <a:stCxn id="57348" idx="5"/>
            <a:endCxn id="57350" idx="1"/>
          </p:cNvCxnSpPr>
          <p:nvPr/>
        </p:nvCxnSpPr>
        <p:spPr bwMode="auto">
          <a:xfrm>
            <a:off x="6681788" y="2714625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3" name="AutoShape 10"/>
          <p:cNvCxnSpPr>
            <a:cxnSpLocks noChangeShapeType="1"/>
            <a:stCxn id="57348" idx="3"/>
            <a:endCxn id="57349" idx="7"/>
          </p:cNvCxnSpPr>
          <p:nvPr/>
        </p:nvCxnSpPr>
        <p:spPr bwMode="auto">
          <a:xfrm flipH="1">
            <a:off x="5310188" y="2714625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4" name="AutoShape 11"/>
          <p:cNvCxnSpPr>
            <a:cxnSpLocks noChangeShapeType="1"/>
            <a:stCxn id="57349" idx="5"/>
            <a:endCxn id="57351" idx="1"/>
          </p:cNvCxnSpPr>
          <p:nvPr/>
        </p:nvCxnSpPr>
        <p:spPr bwMode="auto">
          <a:xfrm>
            <a:off x="5310188" y="3683000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5" name="AutoShape 12"/>
          <p:cNvCxnSpPr>
            <a:cxnSpLocks noChangeShapeType="1"/>
            <a:stCxn id="57350" idx="3"/>
            <a:endCxn id="57351" idx="7"/>
          </p:cNvCxnSpPr>
          <p:nvPr/>
        </p:nvCxnSpPr>
        <p:spPr bwMode="auto">
          <a:xfrm flipH="1">
            <a:off x="6678613" y="3705225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2562" name="Oval 18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1132563" name="Oval 19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rgbClr val="FF33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1132564" name="Oval 20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1132565" name="Oval 21"/>
          <p:cNvSpPr>
            <a:spLocks noChangeArrowheads="1"/>
          </p:cNvSpPr>
          <p:nvPr/>
        </p:nvSpPr>
        <p:spPr bwMode="auto">
          <a:xfrm>
            <a:off x="5638800" y="41910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WetGrass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667000" y="2703513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7362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84275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3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327275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715000" y="1509713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743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382000" y="2703513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7396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8" y="2327275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458200" y="2725738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417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079875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667000" y="4491038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7455" name="TextBox 39"/>
          <p:cNvSpPr txBox="1">
            <a:spLocks noChangeArrowheads="1"/>
          </p:cNvSpPr>
          <p:nvPr/>
        </p:nvSpPr>
        <p:spPr bwMode="auto">
          <a:xfrm>
            <a:off x="7924800" y="4232275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29600" y="4689475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+c, -s, +r, +w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305800" y="5005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-c, +s, -r, +w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305800" y="5386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2" grpId="0" animBg="1"/>
      <p:bldP spid="1132563" grpId="0" animBg="1"/>
      <p:bldP spid="1132564" grpId="0" animBg="1"/>
      <p:bldP spid="1132565" grpId="0" animBg="1"/>
      <p:bldP spid="1132566" grpId="0" animBg="1"/>
      <p:bldP spid="31" grpId="0" animBg="1"/>
      <p:bldP spid="41" grpId="0"/>
      <p:bldP spid="42" grpId="0"/>
      <p:bldP spid="4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971800" y="1447800"/>
            <a:ext cx="5867400" cy="21081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For </a:t>
            </a:r>
            <a:r>
              <a:rPr lang="en-US" sz="2800" dirty="0" err="1">
                <a:ea typeface="ＭＳ Ｐゴシック" pitchFamily="34" charset="-128"/>
              </a:rPr>
              <a:t>i</a:t>
            </a:r>
            <a:r>
              <a:rPr lang="en-US" sz="28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Sample 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from P(X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| Parents(X</a:t>
            </a:r>
            <a:r>
              <a:rPr lang="en-US" sz="2400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Return (x</a:t>
            </a:r>
            <a:r>
              <a:rPr lang="en-US" sz="2800" baseline="-25000" dirty="0">
                <a:ea typeface="ＭＳ Ｐゴシック" pitchFamily="34" charset="-128"/>
              </a:rPr>
              <a:t>1</a:t>
            </a:r>
            <a:r>
              <a:rPr lang="en-US" sz="2800" dirty="0">
                <a:ea typeface="ＭＳ Ｐゴシック" pitchFamily="34" charset="-128"/>
              </a:rPr>
              <a:t>, x</a:t>
            </a:r>
            <a:r>
              <a:rPr lang="en-US" sz="2800" baseline="-25000" dirty="0">
                <a:ea typeface="ＭＳ Ｐゴシック" pitchFamily="34" charset="-128"/>
              </a:rPr>
              <a:t>2</a:t>
            </a:r>
            <a:r>
              <a:rPr lang="en-US" sz="2800" dirty="0">
                <a:ea typeface="ＭＳ Ｐゴシック" pitchFamily="34" charset="-128"/>
              </a:rPr>
              <a:t>, …, </a:t>
            </a:r>
            <a:r>
              <a:rPr lang="en-US" sz="2800" dirty="0" err="1">
                <a:ea typeface="ＭＳ Ｐゴシック" pitchFamily="34" charset="-128"/>
              </a:rPr>
              <a:t>x</a:t>
            </a:r>
            <a:r>
              <a:rPr lang="en-US" sz="2800" baseline="-25000" dirty="0" err="1"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3755742"/>
            <a:ext cx="12191997" cy="3102257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524000"/>
            <a:ext cx="82296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This process generates samples with probability: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…i.e. the BN</a:t>
            </a:r>
            <a:r>
              <a:rPr lang="ja-JP" altLang="en-US" sz="2400" dirty="0">
                <a:ea typeface="ＭＳ Ｐゴシック" pitchFamily="34" charset="-128"/>
                <a:cs typeface="Calibri" pitchFamily="34" charset="0"/>
              </a:rPr>
              <a:t>’</a:t>
            </a:r>
            <a:r>
              <a:rPr lang="en-US" altLang="ja-JP" sz="2400" dirty="0">
                <a:ea typeface="ＭＳ Ｐゴシック" pitchFamily="34" charset="-128"/>
                <a:cs typeface="Calibri" pitchFamily="34" charset="0"/>
              </a:rPr>
              <a:t>s joint probability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Let the number of samples of an event be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Then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I.e., the sampling procedure is </a:t>
            </a:r>
            <a:r>
              <a:rPr lang="en-US" sz="2400" dirty="0">
                <a:solidFill>
                  <a:srgbClr val="A50021"/>
                </a:solidFill>
                <a:ea typeface="ＭＳ Ｐゴシック" pitchFamily="34" charset="-128"/>
                <a:cs typeface="Calibri" pitchFamily="34" charset="0"/>
              </a:rPr>
              <a:t>consistent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741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85975"/>
            <a:ext cx="70866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10000"/>
            <a:ext cx="1860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648200"/>
            <a:ext cx="6383338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 and the Chain Rule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idx="1"/>
          </p:nvPr>
        </p:nvSpPr>
        <p:spPr>
          <a:xfrm>
            <a:off x="341313" y="1524000"/>
            <a:ext cx="11469687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Chain rule: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Trivial decomposition: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With assumption of conditional independence: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nets / graphical models help us express conditional independence assumptions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" name="Picture 9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505200"/>
            <a:ext cx="7094537" cy="307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304800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465421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2" name="Picture 11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5105400"/>
            <a:ext cx="6035675" cy="309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7162800" cy="302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8400"/>
            <a:ext cx="3918800" cy="20318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 err="1">
                <a:latin typeface="Calibri"/>
                <a:ea typeface="ＭＳ Ｐゴシック" pitchFamily="34" charset="-128"/>
                <a:cs typeface="Calibri"/>
              </a:rPr>
              <a:t>ll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get a bunch of samples from the BN: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+s,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c, +s, +r,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+c,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s, +r, +w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c,  -s,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+w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If we want to know P(W)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have counts &lt;+w:4,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-w:1&gt;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Normalize to get P(W) =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&lt;+w:0.8,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-w:0.2&gt;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will get closer to the true distribution with more samples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Can estimate anything else, too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What about P(C| +w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 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+w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 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-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-w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)?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Fast: can use fewer samples if less time (what’s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 the drawback?)</a:t>
            </a:r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315200" y="1905000"/>
            <a:ext cx="1652499" cy="1447799"/>
            <a:chOff x="7416868" y="3352800"/>
            <a:chExt cx="2870132" cy="25146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1" name="AutoShape 6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AutoShape 6"/>
            <p:cNvCxnSpPr>
              <a:cxnSpLocks noChangeShapeType="1"/>
              <a:stCxn id="18" idx="5"/>
              <a:endCxn id="20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3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4" name="AutoShape 6"/>
            <p:cNvCxnSpPr>
              <a:cxnSpLocks noChangeShapeType="1"/>
              <a:stCxn id="23" idx="5"/>
              <a:endCxn id="19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AutoShape 6"/>
            <p:cNvCxnSpPr>
              <a:cxnSpLocks noChangeShapeType="1"/>
              <a:stCxn id="23" idx="3"/>
              <a:endCxn id="18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782858"/>
            <a:ext cx="12039597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2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7315200" y="4849812"/>
            <a:ext cx="2895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+s,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>
                <a:latin typeface="Calibri"/>
                <a:cs typeface="Calibri"/>
              </a:rPr>
              <a:t>c, +s, +r, 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</a:rPr>
              <a:t>	+c,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>
                <a:latin typeface="Calibri"/>
                <a:cs typeface="Calibri"/>
              </a:rPr>
              <a:t>c,  -s,  </a:t>
            </a:r>
            <a:r>
              <a:rPr lang="en-US" sz="200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>
                <a:latin typeface="Calibri"/>
                <a:cs typeface="Calibri"/>
              </a:rPr>
              <a:t>r, +w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</p:txBody>
      </p:sp>
      <p:sp>
        <p:nvSpPr>
          <p:cNvPr id="11345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00200"/>
            <a:ext cx="58674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P(C)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No point keeping all samples around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Just tally counts of C as we go</a:t>
            </a:r>
          </a:p>
          <a:p>
            <a:pPr lvl="2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P(C| +s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Same thing: tally C outcomes, but ignore (reject) samples which don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t have S=+s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is called rejection sampling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It is also consistent for conditional probabilities (i.e., correct in the limit)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77200" y="2971800"/>
            <a:ext cx="1652499" cy="1447799"/>
            <a:chOff x="7416868" y="3352800"/>
            <a:chExt cx="2870132" cy="2514600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2" name="AutoShape 6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AutoShape 6"/>
            <p:cNvCxnSpPr>
              <a:cxnSpLocks noChangeShapeType="1"/>
              <a:stCxn id="19" idx="5"/>
              <a:endCxn id="21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5" name="AutoShape 6"/>
            <p:cNvCxnSpPr>
              <a:cxnSpLocks noChangeShapeType="1"/>
              <a:stCxn id="24" idx="5"/>
              <a:endCxn id="20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4" idx="3"/>
              <a:endCxn id="19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Rejection Sampling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3429000" y="1295400"/>
            <a:ext cx="6096000" cy="2438400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Sample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from P(X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| Parents(X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))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not consistent with evidence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Reject: Return, and no sample is generated in this cycle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Return (x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2" y="4319829"/>
            <a:ext cx="9753596" cy="253817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Weighting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37640"/>
            <a:ext cx="1219199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622550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58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096000" y="1524000"/>
            <a:ext cx="5943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Idea: fix evidence variables and sample the rest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Problem: sample distribution not consistent!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Solution: weight by probability of evidence given parents</a:t>
            </a:r>
          </a:p>
        </p:txBody>
      </p:sp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5867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Problem with rejection sampling: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If evidence is unlikely, rejects lots of samples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Evidence not exploited </a:t>
            </a:r>
            <a:r>
              <a:rPr lang="en-US" altLang="ja-JP" sz="2000" dirty="0">
                <a:ea typeface="ＭＳ Ｐゴシック" pitchFamily="34" charset="-128"/>
                <a:cs typeface="Calibri" pitchFamily="34" charset="0"/>
              </a:rPr>
              <a:t>as you sample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Consider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Shape|blue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1136645" name="AutoShape 5"/>
          <p:cNvCxnSpPr>
            <a:cxnSpLocks noChangeShapeType="1"/>
            <a:stCxn id="1136646" idx="6"/>
            <a:endCxn id="1136647" idx="2"/>
          </p:cNvCxnSpPr>
          <p:nvPr/>
        </p:nvCxnSpPr>
        <p:spPr bwMode="auto">
          <a:xfrm>
            <a:off x="7408863" y="3944938"/>
            <a:ext cx="9588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46" name="Oval 6"/>
          <p:cNvSpPr>
            <a:spLocks noChangeArrowheads="1"/>
          </p:cNvSpPr>
          <p:nvPr/>
        </p:nvSpPr>
        <p:spPr bwMode="auto">
          <a:xfrm>
            <a:off x="61722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47" name="Oval 7"/>
          <p:cNvSpPr>
            <a:spLocks noChangeArrowheads="1"/>
          </p:cNvSpPr>
          <p:nvPr/>
        </p:nvSpPr>
        <p:spPr bwMode="auto">
          <a:xfrm>
            <a:off x="8382000" y="3657600"/>
            <a:ext cx="1222375" cy="574675"/>
          </a:xfrm>
          <a:prstGeom prst="ellipse">
            <a:avLst/>
          </a:prstGeom>
          <a:solidFill>
            <a:srgbClr val="3333FF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136649" name="Line 9"/>
          <p:cNvSpPr>
            <a:spLocks noChangeShapeType="1"/>
          </p:cNvSpPr>
          <p:nvPr/>
        </p:nvSpPr>
        <p:spPr bwMode="auto">
          <a:xfrm flipV="1">
            <a:off x="8534400" y="3657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6650" name="Line 10"/>
          <p:cNvSpPr>
            <a:spLocks noChangeShapeType="1"/>
          </p:cNvSpPr>
          <p:nvPr/>
        </p:nvSpPr>
        <p:spPr bwMode="auto">
          <a:xfrm flipV="1">
            <a:off x="8915400" y="3733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36651" name="AutoShape 11"/>
          <p:cNvCxnSpPr>
            <a:cxnSpLocks noChangeShapeType="1"/>
            <a:stCxn id="1136652" idx="6"/>
            <a:endCxn id="1136653" idx="2"/>
          </p:cNvCxnSpPr>
          <p:nvPr/>
        </p:nvCxnSpPr>
        <p:spPr bwMode="auto">
          <a:xfrm>
            <a:off x="1524000" y="3944938"/>
            <a:ext cx="5334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52" name="Oval 12"/>
          <p:cNvSpPr>
            <a:spLocks noChangeArrowheads="1"/>
          </p:cNvSpPr>
          <p:nvPr/>
        </p:nvSpPr>
        <p:spPr bwMode="auto">
          <a:xfrm>
            <a:off x="301625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53" name="Oval 13"/>
          <p:cNvSpPr>
            <a:spLocks noChangeArrowheads="1"/>
          </p:cNvSpPr>
          <p:nvPr/>
        </p:nvSpPr>
        <p:spPr bwMode="auto">
          <a:xfrm>
            <a:off x="20574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124200" y="3124200"/>
            <a:ext cx="2514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green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red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cube,         red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 sphere,      green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9448800" y="3093184"/>
            <a:ext cx="2743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cube,         blue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sphere,      blue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257800"/>
            <a:ext cx="5791200" cy="1382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294590"/>
            <a:ext cx="5486399" cy="1427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50080"/>
            <a:ext cx="1295400" cy="1036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46" grpId="0" animBg="1"/>
      <p:bldP spid="1136647" grpId="0" animBg="1"/>
      <p:bldP spid="1136649" grpId="0" animBg="1"/>
      <p:bldP spid="1136650" grpId="0" animBg="1"/>
      <p:bldP spid="1136652" grpId="0" animBg="1"/>
      <p:bldP spid="1136653" grpId="0" animBg="1"/>
      <p:bldP spid="1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486400" y="1600200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438400" y="4572000"/>
            <a:ext cx="24384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438400" y="2814638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495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2438400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486400" y="1620838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514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153400" y="2814638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529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738" y="2438400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229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3550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191000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438400" y="4602163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3588" name="TextBox 39"/>
          <p:cNvSpPr txBox="1">
            <a:spLocks noChangeArrowheads="1"/>
          </p:cNvSpPr>
          <p:nvPr/>
        </p:nvSpPr>
        <p:spPr bwMode="auto">
          <a:xfrm>
            <a:off x="7696200" y="43434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63589" name="TextBox 40"/>
          <p:cNvSpPr txBox="1">
            <a:spLocks noChangeArrowheads="1"/>
          </p:cNvSpPr>
          <p:nvPr/>
        </p:nvSpPr>
        <p:spPr bwMode="auto">
          <a:xfrm>
            <a:off x="8001000" y="48006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+c, +s, +r, +w</a:t>
            </a:r>
          </a:p>
        </p:txBody>
      </p:sp>
      <p:sp>
        <p:nvSpPr>
          <p:cNvPr id="63590" name="TextBox 42"/>
          <p:cNvSpPr txBox="1">
            <a:spLocks noChangeArrowheads="1"/>
          </p:cNvSpPr>
          <p:nvPr/>
        </p:nvSpPr>
        <p:spPr bwMode="auto">
          <a:xfrm>
            <a:off x="8077200" y="51054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63591" name="Oval 4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592" name="Oval 5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63593" name="Oval 6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594" name="Oval 7"/>
          <p:cNvSpPr>
            <a:spLocks noChangeArrowheads="1"/>
          </p:cNvSpPr>
          <p:nvPr/>
        </p:nvSpPr>
        <p:spPr bwMode="auto">
          <a:xfrm>
            <a:off x="5407025" y="4378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63595" name="AutoShape 8"/>
          <p:cNvCxnSpPr>
            <a:cxnSpLocks noChangeShapeType="1"/>
            <a:stCxn id="51" idx="5"/>
            <a:endCxn id="63593" idx="1"/>
          </p:cNvCxnSpPr>
          <p:nvPr/>
        </p:nvCxnSpPr>
        <p:spPr bwMode="auto">
          <a:xfrm>
            <a:off x="6453188" y="2901950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6" name="AutoShape 9"/>
          <p:cNvCxnSpPr>
            <a:cxnSpLocks noChangeShapeType="1"/>
            <a:stCxn id="63591" idx="3"/>
            <a:endCxn id="63592" idx="7"/>
          </p:cNvCxnSpPr>
          <p:nvPr/>
        </p:nvCxnSpPr>
        <p:spPr bwMode="auto">
          <a:xfrm flipH="1">
            <a:off x="5081588" y="2901950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7" name="AutoShape 10"/>
          <p:cNvCxnSpPr>
            <a:cxnSpLocks noChangeShapeType="1"/>
            <a:stCxn id="63592" idx="5"/>
            <a:endCxn id="63594" idx="1"/>
          </p:cNvCxnSpPr>
          <p:nvPr/>
        </p:nvCxnSpPr>
        <p:spPr bwMode="auto">
          <a:xfrm>
            <a:off x="5081588" y="3870325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8" name="AutoShape 11"/>
          <p:cNvCxnSpPr>
            <a:cxnSpLocks noChangeShapeType="1"/>
            <a:stCxn id="63593" idx="3"/>
            <a:endCxn id="63594" idx="7"/>
          </p:cNvCxnSpPr>
          <p:nvPr/>
        </p:nvCxnSpPr>
        <p:spPr bwMode="auto">
          <a:xfrm flipH="1">
            <a:off x="6450013" y="3892550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600" name="Oval 17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602" name="Oval 19"/>
          <p:cNvSpPr>
            <a:spLocks noChangeArrowheads="1"/>
          </p:cNvSpPr>
          <p:nvPr/>
        </p:nvSpPr>
        <p:spPr bwMode="auto">
          <a:xfrm>
            <a:off x="5410200" y="43783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sp>
        <p:nvSpPr>
          <p:cNvPr id="63603" name="Line 23"/>
          <p:cNvSpPr>
            <a:spLocks noChangeShapeType="1"/>
          </p:cNvSpPr>
          <p:nvPr/>
        </p:nvSpPr>
        <p:spPr bwMode="auto">
          <a:xfrm flipV="1">
            <a:off x="5562600" y="4419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4" name="Line 24"/>
          <p:cNvSpPr>
            <a:spLocks noChangeShapeType="1"/>
          </p:cNvSpPr>
          <p:nvPr/>
        </p:nvSpPr>
        <p:spPr bwMode="auto">
          <a:xfrm flipV="1">
            <a:off x="5943600" y="4495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5" name="Line 25"/>
          <p:cNvSpPr>
            <a:spLocks noChangeShapeType="1"/>
          </p:cNvSpPr>
          <p:nvPr/>
        </p:nvSpPr>
        <p:spPr bwMode="auto">
          <a:xfrm flipV="1">
            <a:off x="4114800" y="33528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6" name="Line 26"/>
          <p:cNvSpPr>
            <a:spLocks noChangeShapeType="1"/>
          </p:cNvSpPr>
          <p:nvPr/>
        </p:nvSpPr>
        <p:spPr bwMode="auto">
          <a:xfrm flipV="1">
            <a:off x="4495800" y="34290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607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969000"/>
            <a:ext cx="104457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5969000"/>
            <a:ext cx="5826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3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5943600"/>
            <a:ext cx="75882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6" grpId="0" animBg="1"/>
      <p:bldP spid="31" grpId="0" animBg="1"/>
      <p:bldP spid="51" grpId="0" animBg="1"/>
      <p:bldP spid="5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3810000" y="1219200"/>
            <a:ext cx="4191000" cy="31749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IN: evidence instantiation</a:t>
            </a:r>
          </a:p>
          <a:p>
            <a:r>
              <a:rPr lang="en-US" sz="2000" dirty="0">
                <a:ea typeface="ＭＳ Ｐゴシック" pitchFamily="34" charset="-128"/>
              </a:rPr>
              <a:t>w = 1.0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= observation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for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Set w = w * P(x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))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else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Sample 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from P(X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(x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), 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201160"/>
            <a:ext cx="990600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153400" cy="3581400"/>
          </a:xfrm>
        </p:spPr>
        <p:txBody>
          <a:bodyPr/>
          <a:lstStyle/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Sampling distribution if z sampled and e fixed evidence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Now, samples have weights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>
                <a:ea typeface="ＭＳ Ｐゴシック" pitchFamily="34" charset="-128"/>
                <a:cs typeface="Calibri" pitchFamily="34" charset="0"/>
              </a:rPr>
              <a:t>Together, weighted sampling distribution is consistent</a:t>
            </a:r>
          </a:p>
          <a:p>
            <a:endParaRPr lang="en-US" sz="2000"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6451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33600"/>
            <a:ext cx="44910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3581400"/>
            <a:ext cx="41386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7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172200"/>
            <a:ext cx="1208088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8" name="Group 30"/>
          <p:cNvGrpSpPr>
            <a:grpSpLocks/>
          </p:cNvGrpSpPr>
          <p:nvPr/>
        </p:nvGrpSpPr>
        <p:grpSpPr bwMode="auto">
          <a:xfrm>
            <a:off x="7848600" y="2438400"/>
            <a:ext cx="2438400" cy="1573213"/>
            <a:chOff x="3456" y="1414"/>
            <a:chExt cx="2496" cy="1610"/>
          </a:xfrm>
        </p:grpSpPr>
        <p:sp>
          <p:nvSpPr>
            <p:cNvPr id="64521" name="Oval 14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Cloudy</a:t>
              </a:r>
            </a:p>
          </p:txBody>
        </p:sp>
        <p:sp>
          <p:nvSpPr>
            <p:cNvPr id="64522" name="Oval 15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23" name="Oval 16"/>
            <p:cNvSpPr>
              <a:spLocks noChangeArrowheads="1"/>
            </p:cNvSpPr>
            <p:nvPr/>
          </p:nvSpPr>
          <p:spPr bwMode="auto">
            <a:xfrm>
              <a:off x="5182" y="2038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R</a:t>
              </a:r>
            </a:p>
          </p:txBody>
        </p:sp>
        <p:sp>
          <p:nvSpPr>
            <p:cNvPr id="64524" name="Oval 17"/>
            <p:cNvSpPr>
              <a:spLocks noChangeArrowheads="1"/>
            </p:cNvSpPr>
            <p:nvPr/>
          </p:nvSpPr>
          <p:spPr bwMode="auto">
            <a:xfrm>
              <a:off x="4318" y="2662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4525" name="AutoShape 18"/>
            <p:cNvCxnSpPr>
              <a:cxnSpLocks noChangeShapeType="1"/>
              <a:stCxn id="64529" idx="5"/>
              <a:endCxn id="64523" idx="1"/>
            </p:cNvCxnSpPr>
            <p:nvPr/>
          </p:nvCxnSpPr>
          <p:spPr bwMode="auto">
            <a:xfrm>
              <a:off x="4977" y="1732"/>
              <a:ext cx="318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6" name="AutoShape 19"/>
            <p:cNvCxnSpPr>
              <a:cxnSpLocks noChangeShapeType="1"/>
              <a:stCxn id="64521" idx="3"/>
              <a:endCxn id="64522" idx="7"/>
            </p:cNvCxnSpPr>
            <p:nvPr/>
          </p:nvCxnSpPr>
          <p:spPr bwMode="auto">
            <a:xfrm flipH="1">
              <a:off x="4113" y="1732"/>
              <a:ext cx="320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7" name="AutoShape 20"/>
            <p:cNvCxnSpPr>
              <a:cxnSpLocks noChangeShapeType="1"/>
              <a:stCxn id="64522" idx="5"/>
              <a:endCxn id="64524" idx="1"/>
            </p:cNvCxnSpPr>
            <p:nvPr/>
          </p:nvCxnSpPr>
          <p:spPr bwMode="auto">
            <a:xfrm>
              <a:off x="4113" y="2342"/>
              <a:ext cx="318" cy="3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8" name="AutoShape 21"/>
            <p:cNvCxnSpPr>
              <a:cxnSpLocks noChangeShapeType="1"/>
              <a:stCxn id="64523" idx="3"/>
              <a:endCxn id="64524" idx="7"/>
            </p:cNvCxnSpPr>
            <p:nvPr/>
          </p:nvCxnSpPr>
          <p:spPr bwMode="auto">
            <a:xfrm flipH="1">
              <a:off x="4975" y="2356"/>
              <a:ext cx="32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4529" name="Oval 22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C</a:t>
              </a:r>
            </a:p>
          </p:txBody>
        </p:sp>
        <p:sp>
          <p:nvSpPr>
            <p:cNvPr id="64530" name="Oval 23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S</a:t>
              </a:r>
            </a:p>
          </p:txBody>
        </p:sp>
        <p:sp>
          <p:nvSpPr>
            <p:cNvPr id="64531" name="Oval 25"/>
            <p:cNvSpPr>
              <a:spLocks noChangeArrowheads="1"/>
            </p:cNvSpPr>
            <p:nvPr/>
          </p:nvSpPr>
          <p:spPr bwMode="auto">
            <a:xfrm>
              <a:off x="4320" y="2662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</a:t>
              </a:r>
            </a:p>
          </p:txBody>
        </p:sp>
        <p:sp>
          <p:nvSpPr>
            <p:cNvPr id="64532" name="Line 26"/>
            <p:cNvSpPr>
              <a:spLocks noChangeShapeType="1"/>
            </p:cNvSpPr>
            <p:nvPr/>
          </p:nvSpPr>
          <p:spPr bwMode="auto">
            <a:xfrm flipV="1">
              <a:off x="4392" y="2662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3" name="Line 27"/>
            <p:cNvSpPr>
              <a:spLocks noChangeShapeType="1"/>
            </p:cNvSpPr>
            <p:nvPr/>
          </p:nvSpPr>
          <p:spPr bwMode="auto">
            <a:xfrm flipV="1">
              <a:off x="4632" y="2710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4" name="Line 28"/>
            <p:cNvSpPr>
              <a:spLocks noChangeShapeType="1"/>
            </p:cNvSpPr>
            <p:nvPr/>
          </p:nvSpPr>
          <p:spPr bwMode="auto">
            <a:xfrm flipV="1">
              <a:off x="3504" y="2016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5" name="Line 29"/>
            <p:cNvSpPr>
              <a:spLocks noChangeShapeType="1"/>
            </p:cNvSpPr>
            <p:nvPr/>
          </p:nvSpPr>
          <p:spPr bwMode="auto">
            <a:xfrm flipV="1">
              <a:off x="3744" y="2064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39938" name="Picture 2" descr="\\.host\Shared Folders\Shared with PC\likelihood_weightin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005388"/>
            <a:ext cx="83820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5562600" cy="2362200"/>
          </a:xfrm>
        </p:spPr>
        <p:txBody>
          <a:bodyPr/>
          <a:lstStyle/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is good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We have taken evidence into account as we generate the sample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E.g. here, W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s value will get picked based on the evidence values of S, R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More of our samples will reflect the state of the world suggested by the evidence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24600" y="1371600"/>
            <a:ext cx="5562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doesn’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t solve all our problems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Evidence influences the choice of downstream variables, but not upstream ones (C isn’</a:t>
            </a:r>
            <a:r>
              <a:rPr lang="en-US" altLang="ja-JP" sz="1800" dirty="0">
                <a:latin typeface="Calibri"/>
                <a:cs typeface="Calibri"/>
              </a:rPr>
              <a:t>t more likely to get a value matching the evidence)</a:t>
            </a:r>
          </a:p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would like to consider evidence when we sample every variable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Gibbs sampling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97576"/>
            <a:ext cx="9372600" cy="223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93160"/>
            <a:ext cx="147955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Ghostbusters Chain Rule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576388"/>
            <a:ext cx="460851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Each sensor depends only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on where the ghost is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That means, the two sensors are conditionally independent, given the ghost position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T: Top square is red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B: Bottom square is red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G: Ghost is in the top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Givens: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	P( +g ) = 0.5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cs typeface="Calibri"/>
              </a:rPr>
              <a:t>	P(  -g ) = 0.5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	P( +t  | +g ) = 0.8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P( +t  |  </a:t>
            </a: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-g ) = 0.4</a:t>
            </a:r>
            <a:b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</a:b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P( +b | +g ) = 0.4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P( +b |  </a:t>
            </a: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-g ) = 0.8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029200" y="1724025"/>
            <a:ext cx="354210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>
                <a:latin typeface="Calibri"/>
                <a:cs typeface="Calibri"/>
              </a:rPr>
              <a:t>P(T,B,G) = P(G) P(T|G) P(B|G)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905000"/>
            <a:ext cx="3218878" cy="4648199"/>
          </a:xfrm>
          <a:prstGeom prst="rect">
            <a:avLst/>
          </a:prstGeom>
        </p:spPr>
      </p:pic>
      <p:pic>
        <p:nvPicPr>
          <p:cNvPr id="7" name="Picture 2" descr="\\.host\Shared Folders\Shared with PC\2square_ghostbust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3802063"/>
            <a:ext cx="13589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144572"/>
              </p:ext>
            </p:extLst>
          </p:nvPr>
        </p:nvGraphicFramePr>
        <p:xfrm>
          <a:off x="5138737" y="2336796"/>
          <a:ext cx="3395663" cy="406400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39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G</a:t>
                      </a: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P(T,B,G)</a:t>
                      </a: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0.16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0.16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0.24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0.04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-</a:t>
                      </a: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0.04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0.24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6828713" cy="54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13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Gibbs Sampling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/>
          <a:lstStyle/>
          <a:p>
            <a:r>
              <a:rPr lang="en-US" sz="2000" i="1" dirty="0">
                <a:ea typeface="ＭＳ Ｐゴシック" pitchFamily="34" charset="-128"/>
              </a:rPr>
              <a:t>Procedure: </a:t>
            </a:r>
            <a:r>
              <a:rPr lang="en-US" sz="2000" dirty="0">
                <a:ea typeface="ＭＳ Ｐゴシック" pitchFamily="34" charset="-128"/>
              </a:rPr>
              <a:t>keep track of a full instantiation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x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…,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.   Start with an arbitrary instantiation consistent with the evidence.  Sample one variable at a time, conditioned on all the rest, but keep evidence fixed.  Keep repeating this for a long time.</a:t>
            </a:r>
          </a:p>
          <a:p>
            <a:pPr lvl="3"/>
            <a:endParaRPr lang="en-US" sz="800" i="1" dirty="0">
              <a:ea typeface="ＭＳ Ｐゴシック" pitchFamily="34" charset="-128"/>
            </a:endParaRPr>
          </a:p>
          <a:p>
            <a:r>
              <a:rPr lang="en-US" sz="2000" i="1" dirty="0">
                <a:ea typeface="ＭＳ Ｐゴシック" pitchFamily="34" charset="-128"/>
              </a:rPr>
              <a:t>Property: </a:t>
            </a:r>
            <a:r>
              <a:rPr lang="en-US" sz="2000" dirty="0">
                <a:ea typeface="ＭＳ Ｐゴシック" pitchFamily="34" charset="-128"/>
              </a:rPr>
              <a:t>in the limit of repeating this infinitely many times the resulting sample is coming from the correct distribution</a:t>
            </a:r>
          </a:p>
          <a:p>
            <a:pPr lvl="3"/>
            <a:endParaRPr lang="en-US" sz="800" i="1" dirty="0">
              <a:ea typeface="ＭＳ Ｐゴシック" pitchFamily="34" charset="-128"/>
            </a:endParaRPr>
          </a:p>
          <a:p>
            <a:r>
              <a:rPr lang="en-US" sz="2000" i="1" dirty="0">
                <a:ea typeface="ＭＳ Ｐゴシック" pitchFamily="34" charset="-128"/>
              </a:rPr>
              <a:t>Rationale</a:t>
            </a:r>
            <a:r>
              <a:rPr lang="en-US" sz="2000" dirty="0">
                <a:ea typeface="ＭＳ Ｐゴシック" pitchFamily="34" charset="-128"/>
              </a:rPr>
              <a:t>: both upstream and downstream variables condition on evidence.</a:t>
            </a:r>
          </a:p>
          <a:p>
            <a:pPr marL="1371531" lvl="3" indent="0">
              <a:buNone/>
            </a:pPr>
            <a:r>
              <a:rPr lang="en-US" sz="800" dirty="0">
                <a:ea typeface="ＭＳ Ｐゴシック" pitchFamily="34" charset="-128"/>
              </a:rPr>
              <a:t> </a:t>
            </a:r>
          </a:p>
          <a:p>
            <a:r>
              <a:rPr lang="en-US" sz="2000" dirty="0">
                <a:ea typeface="ＭＳ Ｐゴシック" pitchFamily="34" charset="-128"/>
              </a:rPr>
              <a:t>In contrast: likelihood weighting only conditions on upstream evidence, and hence weights obtained in likelihood weighting can sometimes be very small.  Sum of weights over all samples is indicative of how many </a:t>
            </a:r>
            <a:r>
              <a:rPr lang="en-US" altLang="en-US" sz="2000" dirty="0">
                <a:ea typeface="ＭＳ Ｐゴシック" pitchFamily="34" charset="-128"/>
              </a:rPr>
              <a:t>“</a:t>
            </a:r>
            <a:r>
              <a:rPr lang="en-US" sz="2000" dirty="0">
                <a:ea typeface="ＭＳ Ｐゴシック" pitchFamily="34" charset="-128"/>
              </a:rPr>
              <a:t>effective</a:t>
            </a:r>
            <a:r>
              <a:rPr lang="en-US" altLang="en-US" sz="2000" dirty="0">
                <a:ea typeface="ＭＳ Ｐゴシック" pitchFamily="34" charset="-128"/>
              </a:rPr>
              <a:t>”</a:t>
            </a:r>
            <a:r>
              <a:rPr lang="en-US" sz="2000" dirty="0">
                <a:ea typeface="ＭＳ Ｐゴシック" pitchFamily="34" charset="-128"/>
              </a:rPr>
              <a:t> samples were obtained, so want high weight.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5486400" y="1371600"/>
            <a:ext cx="65278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Step 2: Initialize other variables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Randomly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P( S | +r)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5278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Step 1: Fix evidence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 = +r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Steps 3: Repeat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Choose a non-evidence variable 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Resample X from P( X | all other variables)</a:t>
            </a:r>
            <a:endParaRPr lang="en-US" sz="1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505200" y="1524000"/>
            <a:ext cx="1652499" cy="1447799"/>
            <a:chOff x="7416868" y="3352800"/>
            <a:chExt cx="2870132" cy="2514600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6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AutoShape 6"/>
            <p:cNvCxnSpPr>
              <a:cxnSpLocks noChangeShapeType="1"/>
              <a:stCxn id="17" idx="5"/>
              <a:endCxn id="19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6"/>
            <p:cNvCxnSpPr>
              <a:cxnSpLocks noChangeShapeType="1"/>
              <a:stCxn id="22" idx="5"/>
              <a:endCxn id="18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2" idx="3"/>
              <a:endCxn id="17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/>
          <p:nvPr/>
        </p:nvGrpSpPr>
        <p:grpSpPr>
          <a:xfrm>
            <a:off x="10134600" y="1524000"/>
            <a:ext cx="1652499" cy="1447799"/>
            <a:chOff x="7416868" y="3352800"/>
            <a:chExt cx="2870132" cy="2514600"/>
          </a:xfrm>
        </p:grpSpPr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4" name="AutoShape 6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" name="AutoShape 6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7" name="AutoShape 6"/>
            <p:cNvCxnSpPr>
              <a:cxnSpLocks noChangeShapeType="1"/>
              <a:stCxn id="46" idx="5"/>
              <a:endCxn id="4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AutoShape 6"/>
            <p:cNvCxnSpPr>
              <a:cxnSpLocks noChangeShapeType="1"/>
              <a:stCxn id="46" idx="3"/>
              <a:endCxn id="4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04800" y="4343400"/>
            <a:ext cx="1142999" cy="1001412"/>
            <a:chOff x="7416868" y="3352800"/>
            <a:chExt cx="2870132" cy="2514600"/>
          </a:xfrm>
        </p:grpSpPr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4" name="AutoShape 6"/>
            <p:cNvCxnSpPr>
              <a:cxnSpLocks noChangeShapeType="1"/>
              <a:stCxn id="52" idx="3"/>
              <a:endCxn id="5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5" name="AutoShape 6"/>
            <p:cNvCxnSpPr>
              <a:cxnSpLocks noChangeShapeType="1"/>
              <a:stCxn id="51" idx="5"/>
              <a:endCxn id="5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7" name="AutoShape 6"/>
            <p:cNvCxnSpPr>
              <a:cxnSpLocks noChangeShapeType="1"/>
              <a:stCxn id="56" idx="5"/>
              <a:endCxn id="5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AutoShape 6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2286001" y="4343400"/>
            <a:ext cx="1142999" cy="1001412"/>
            <a:chOff x="7416868" y="3352800"/>
            <a:chExt cx="2870132" cy="2514600"/>
          </a:xfrm>
        </p:grpSpPr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1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3" name="AutoShape 6"/>
            <p:cNvCxnSpPr>
              <a:cxnSpLocks noChangeShapeType="1"/>
              <a:stCxn id="61" idx="3"/>
              <a:endCxn id="62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" name="AutoShape 6"/>
            <p:cNvCxnSpPr>
              <a:cxnSpLocks noChangeShapeType="1"/>
              <a:stCxn id="60" idx="5"/>
              <a:endCxn id="62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6" name="AutoShape 6"/>
            <p:cNvCxnSpPr>
              <a:cxnSpLocks noChangeShapeType="1"/>
              <a:stCxn id="65" idx="5"/>
              <a:endCxn id="61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" name="AutoShape 6"/>
            <p:cNvCxnSpPr>
              <a:cxnSpLocks noChangeShapeType="1"/>
              <a:stCxn id="65" idx="3"/>
              <a:endCxn id="60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67595" name="Straight Arrow Connector 67594"/>
          <p:cNvCxnSpPr/>
          <p:nvPr/>
        </p:nvCxnSpPr>
        <p:spPr>
          <a:xfrm>
            <a:off x="16764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657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191000" y="4343400"/>
            <a:ext cx="1142999" cy="1001412"/>
            <a:chOff x="7416868" y="3352800"/>
            <a:chExt cx="2870132" cy="2514600"/>
          </a:xfrm>
        </p:grpSpPr>
        <p:sp>
          <p:nvSpPr>
            <p:cNvPr id="7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78" name="AutoShape 6"/>
            <p:cNvCxnSpPr>
              <a:cxnSpLocks noChangeShapeType="1"/>
              <a:stCxn id="76" idx="3"/>
              <a:endCxn id="7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" name="AutoShape 6"/>
            <p:cNvCxnSpPr>
              <a:cxnSpLocks noChangeShapeType="1"/>
              <a:stCxn id="75" idx="5"/>
              <a:endCxn id="7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1" name="AutoShape 6"/>
            <p:cNvCxnSpPr>
              <a:cxnSpLocks noChangeShapeType="1"/>
              <a:stCxn id="80" idx="5"/>
              <a:endCxn id="7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2" name="AutoShape 6"/>
            <p:cNvCxnSpPr>
              <a:cxnSpLocks noChangeShapeType="1"/>
              <a:stCxn id="80" idx="3"/>
              <a:endCxn id="7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83" name="Group 82"/>
          <p:cNvGrpSpPr/>
          <p:nvPr/>
        </p:nvGrpSpPr>
        <p:grpSpPr>
          <a:xfrm>
            <a:off x="6172201" y="4343400"/>
            <a:ext cx="1142999" cy="1001412"/>
            <a:chOff x="7416868" y="3352800"/>
            <a:chExt cx="2870132" cy="2514600"/>
          </a:xfrm>
        </p:grpSpPr>
        <p:sp>
          <p:nvSpPr>
            <p:cNvPr id="8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7" name="AutoShape 6"/>
            <p:cNvCxnSpPr>
              <a:cxnSpLocks noChangeShapeType="1"/>
              <a:stCxn id="85" idx="3"/>
              <a:endCxn id="8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8" name="AutoShape 6"/>
            <p:cNvCxnSpPr>
              <a:cxnSpLocks noChangeShapeType="1"/>
              <a:stCxn id="84" idx="5"/>
              <a:endCxn id="8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0" name="AutoShape 6"/>
            <p:cNvCxnSpPr>
              <a:cxnSpLocks noChangeShapeType="1"/>
              <a:stCxn id="89" idx="5"/>
              <a:endCxn id="8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1" name="AutoShape 6"/>
            <p:cNvCxnSpPr>
              <a:cxnSpLocks noChangeShapeType="1"/>
              <a:stCxn id="89" idx="3"/>
              <a:endCxn id="8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92" name="Straight Arrow Connector 91"/>
          <p:cNvCxnSpPr/>
          <p:nvPr/>
        </p:nvCxnSpPr>
        <p:spPr>
          <a:xfrm>
            <a:off x="556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5438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001000" y="4343400"/>
            <a:ext cx="1142999" cy="1001412"/>
            <a:chOff x="7416868" y="3352800"/>
            <a:chExt cx="2870132" cy="2514600"/>
          </a:xfrm>
        </p:grpSpPr>
        <p:sp>
          <p:nvSpPr>
            <p:cNvPr id="9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8" name="AutoShape 6"/>
            <p:cNvCxnSpPr>
              <a:cxnSpLocks noChangeShapeType="1"/>
              <a:stCxn id="96" idx="3"/>
              <a:endCxn id="9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" name="AutoShape 6"/>
            <p:cNvCxnSpPr>
              <a:cxnSpLocks noChangeShapeType="1"/>
              <a:stCxn id="95" idx="5"/>
              <a:endCxn id="9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1" name="AutoShape 6"/>
            <p:cNvCxnSpPr>
              <a:cxnSpLocks noChangeShapeType="1"/>
              <a:stCxn id="100" idx="5"/>
              <a:endCxn id="9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" name="AutoShape 6"/>
            <p:cNvCxnSpPr>
              <a:cxnSpLocks noChangeShapeType="1"/>
              <a:stCxn id="100" idx="3"/>
              <a:endCxn id="9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3" name="Group 102"/>
          <p:cNvGrpSpPr/>
          <p:nvPr/>
        </p:nvGrpSpPr>
        <p:grpSpPr>
          <a:xfrm>
            <a:off x="9982201" y="4343400"/>
            <a:ext cx="1142999" cy="1001412"/>
            <a:chOff x="7416868" y="3352800"/>
            <a:chExt cx="2870132" cy="2514600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7" name="AutoShape 6"/>
            <p:cNvCxnSpPr>
              <a:cxnSpLocks noChangeShapeType="1"/>
              <a:stCxn id="105" idx="3"/>
              <a:endCxn id="10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8" name="AutoShape 6"/>
            <p:cNvCxnSpPr>
              <a:cxnSpLocks noChangeShapeType="1"/>
              <a:stCxn id="104" idx="5"/>
              <a:endCxn id="10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10" name="AutoShape 6"/>
            <p:cNvCxnSpPr>
              <a:cxnSpLocks noChangeShapeType="1"/>
              <a:stCxn id="109" idx="5"/>
              <a:endCxn id="10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AutoShape 6"/>
            <p:cNvCxnSpPr>
              <a:cxnSpLocks noChangeShapeType="1"/>
              <a:stCxn id="109" idx="3"/>
              <a:endCxn id="10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112" name="Straight Arrow Connector 111"/>
          <p:cNvCxnSpPr/>
          <p:nvPr/>
        </p:nvCxnSpPr>
        <p:spPr>
          <a:xfrm>
            <a:off x="937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11430000" y="487189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598" name="Picture 6759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86400"/>
            <a:ext cx="3454400" cy="279400"/>
          </a:xfrm>
          <a:prstGeom prst="rect">
            <a:avLst/>
          </a:prstGeom>
        </p:spPr>
      </p:pic>
      <p:pic>
        <p:nvPicPr>
          <p:cNvPr id="67600" name="Picture 6759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45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7601" name="Picture 6760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Gibbs Sampling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How is this better than sampling from the full joint?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In a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Net, sampling a variable given all the other variables (e.g. P(R|S,C,W)) is usually much easier than sampling from the full joint distribution</a:t>
            </a:r>
          </a:p>
          <a:p>
            <a:pPr lvl="2"/>
            <a:r>
              <a:rPr lang="en-US" sz="2000" dirty="0">
                <a:ea typeface="ＭＳ Ｐゴシック" pitchFamily="34" charset="-128"/>
              </a:rPr>
              <a:t>Only requires a join on the variable to be sampled (in this case, a join on R)</a:t>
            </a:r>
          </a:p>
          <a:p>
            <a:pPr lvl="2"/>
            <a:r>
              <a:rPr lang="en-US" sz="2000" dirty="0">
                <a:ea typeface="ＭＳ Ｐゴシック" pitchFamily="34" charset="-128"/>
              </a:rPr>
              <a:t>The resulting factor only depends on the variable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parents, its children, and its children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parents (this is often referred to as its Markov blanket)</a:t>
            </a:r>
          </a:p>
        </p:txBody>
      </p:sp>
    </p:spTree>
  </p:cSld>
  <p:clrMapOvr>
    <a:masterClrMapping/>
  </p:clrMapOvr>
  <p:transition spd="slow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Efficient Resampling of One Variable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 Sample from P(S | +c, +r, -w)	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 lvl="1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Many things cancel out – only CPTs with S remain!</a:t>
            </a:r>
          </a:p>
          <a:p>
            <a:r>
              <a:rPr lang="en-US" sz="2400" dirty="0">
                <a:ea typeface="ＭＳ Ｐゴシック" pitchFamily="34" charset="-128"/>
              </a:rPr>
              <a:t>More generally: only CPTs that have resampled variable need to be considered, and joined together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448800" y="1371600"/>
            <a:ext cx="1752600" cy="1535500"/>
            <a:chOff x="7416868" y="3352800"/>
            <a:chExt cx="2870132" cy="251460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" name="AutoShape 6"/>
            <p:cNvCxnSpPr>
              <a:cxnSpLocks noChangeShapeType="1"/>
              <a:stCxn id="7" idx="3"/>
              <a:endCxn id="8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AutoShape 6"/>
            <p:cNvCxnSpPr>
              <a:cxnSpLocks noChangeShapeType="1"/>
              <a:stCxn id="6" idx="5"/>
              <a:endCxn id="8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2" name="AutoShape 6"/>
            <p:cNvCxnSpPr>
              <a:cxnSpLocks noChangeShapeType="1"/>
              <a:stCxn id="11" idx="5"/>
              <a:endCxn id="7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" name="AutoShape 6"/>
            <p:cNvCxnSpPr>
              <a:cxnSpLocks noChangeShapeType="1"/>
              <a:stCxn id="11" idx="3"/>
              <a:endCxn id="6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981200"/>
            <a:ext cx="6644789" cy="325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4020853"/>
            <a:ext cx="3581398" cy="2837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Net Sampling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5918200" cy="4729164"/>
          </a:xfrm>
        </p:spPr>
        <p:txBody>
          <a:bodyPr/>
          <a:lstStyle/>
          <a:p>
            <a:r>
              <a:rPr lang="en-US" sz="2400" dirty="0"/>
              <a:t>Prior Sampling  P</a:t>
            </a: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8"/>
            <a:endParaRPr lang="en-US" sz="1200" dirty="0"/>
          </a:p>
          <a:p>
            <a:r>
              <a:rPr lang="en-US" sz="2400" dirty="0"/>
              <a:t>Likelihood Weighting  P( Q | 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69000" y="1219200"/>
            <a:ext cx="5918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Rejection Sampling  P( Q | e )</a:t>
            </a:r>
            <a:endParaRPr lang="en-US" sz="1200" dirty="0"/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7"/>
            <a:endParaRPr lang="en-US" sz="1200" dirty="0"/>
          </a:p>
          <a:p>
            <a:r>
              <a:rPr lang="en-US" sz="2400" dirty="0"/>
              <a:t>Gibbs Sampling  P( Q | e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53000"/>
            <a:ext cx="5105400" cy="121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96455"/>
            <a:ext cx="5029200" cy="1308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33600"/>
            <a:ext cx="5181598" cy="1318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55160"/>
            <a:ext cx="908050" cy="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Further Reading on Gibbs Sampling*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7442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Gibbs sampling produces sample from the query distribution P( Q | e ) in limit of re-sampling infinitely often</a:t>
            </a:r>
          </a:p>
          <a:p>
            <a:pPr lvl="4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Gibbs sampling is a special case of more general methods called Markov chain Monte Carlo (MCMC) methods </a:t>
            </a:r>
          </a:p>
          <a:p>
            <a:pPr lvl="8"/>
            <a:endParaRPr lang="en-US" sz="16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Metropolis-Hastings is one of the more famous MCMC methods (in fact, Gibbs sampling is a special case of Metropolis-Hastings) </a:t>
            </a:r>
          </a:p>
          <a:p>
            <a:pPr lvl="3"/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You may read about Monte Carlo methods – they</a:t>
            </a:r>
            <a:r>
              <a:rPr lang="en-US" altLang="en-US" sz="2800" dirty="0">
                <a:ea typeface="ＭＳ Ｐゴシック" pitchFamily="34" charset="-128"/>
              </a:rPr>
              <a:t>’</a:t>
            </a:r>
            <a:r>
              <a:rPr lang="en-US" sz="2800" dirty="0">
                <a:ea typeface="ＭＳ Ｐゴシック" pitchFamily="34" charset="-128"/>
              </a:rPr>
              <a:t>re just sampling</a:t>
            </a:r>
          </a:p>
        </p:txBody>
      </p:sp>
    </p:spTree>
    <p:extLst>
      <p:ext uri="{BB962C8B-B14F-4D97-AF65-F5344CB8AC3E}">
        <p14:creationId xmlns:p14="http://schemas.microsoft.com/office/powerpoint/2010/main" val="21031859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3058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How About Particle Filtering?</a:t>
            </a:r>
          </a:p>
        </p:txBody>
      </p:sp>
      <p:sp>
        <p:nvSpPr>
          <p:cNvPr id="77828" name="TextBox 24"/>
          <p:cNvSpPr txBox="1">
            <a:spLocks noChangeArrowheads="1"/>
          </p:cNvSpPr>
          <p:nvPr/>
        </p:nvSpPr>
        <p:spPr bwMode="auto">
          <a:xfrm>
            <a:off x="1295400" y="4810125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77884" name="Group 37"/>
          <p:cNvGrpSpPr>
            <a:grpSpLocks/>
          </p:cNvGrpSpPr>
          <p:nvPr/>
        </p:nvGrpSpPr>
        <p:grpSpPr bwMode="auto">
          <a:xfrm rot="16200000">
            <a:off x="838541" y="3090523"/>
            <a:ext cx="1566862" cy="1567543"/>
            <a:chOff x="6324600" y="4419600"/>
            <a:chExt cx="2057400" cy="2057400"/>
          </a:xfrm>
        </p:grpSpPr>
        <p:grpSp>
          <p:nvGrpSpPr>
            <p:cNvPr id="77907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7918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919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920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921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922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923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924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925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926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77908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09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10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11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12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13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14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15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16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17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47" name="Isosceles Triangle 46"/>
          <p:cNvSpPr/>
          <p:nvPr/>
        </p:nvSpPr>
        <p:spPr bwMode="auto">
          <a:xfrm rot="16200000" flipV="1">
            <a:off x="2736056" y="3729832"/>
            <a:ext cx="639762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77886" name="Group 4"/>
          <p:cNvGrpSpPr>
            <a:grpSpLocks/>
          </p:cNvGrpSpPr>
          <p:nvPr/>
        </p:nvGrpSpPr>
        <p:grpSpPr bwMode="auto">
          <a:xfrm rot="16200000">
            <a:off x="3581741" y="3090523"/>
            <a:ext cx="1566862" cy="1567543"/>
            <a:chOff x="3984" y="1056"/>
            <a:chExt cx="1296" cy="1296"/>
          </a:xfrm>
        </p:grpSpPr>
        <p:sp>
          <p:nvSpPr>
            <p:cNvPr id="77898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899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00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01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02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03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04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05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906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7887" name="Oval 14"/>
          <p:cNvSpPr>
            <a:spLocks noChangeArrowheads="1"/>
          </p:cNvSpPr>
          <p:nvPr/>
        </p:nvSpPr>
        <p:spPr bwMode="auto">
          <a:xfrm rot="16200000">
            <a:off x="4742568" y="3845253"/>
            <a:ext cx="116064" cy="116114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888" name="Oval 15"/>
          <p:cNvSpPr>
            <a:spLocks noChangeArrowheads="1"/>
          </p:cNvSpPr>
          <p:nvPr/>
        </p:nvSpPr>
        <p:spPr bwMode="auto">
          <a:xfrm rot="16200000">
            <a:off x="4916740" y="3729189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889" name="Oval 16"/>
          <p:cNvSpPr>
            <a:spLocks noChangeArrowheads="1"/>
          </p:cNvSpPr>
          <p:nvPr/>
        </p:nvSpPr>
        <p:spPr bwMode="auto">
          <a:xfrm rot="16200000">
            <a:off x="4916740" y="3961317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890" name="Oval 17"/>
          <p:cNvSpPr>
            <a:spLocks noChangeArrowheads="1"/>
          </p:cNvSpPr>
          <p:nvPr/>
        </p:nvSpPr>
        <p:spPr bwMode="auto">
          <a:xfrm rot="16200000">
            <a:off x="4858683" y="3206902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891" name="Oval 18"/>
          <p:cNvSpPr>
            <a:spLocks noChangeArrowheads="1"/>
          </p:cNvSpPr>
          <p:nvPr/>
        </p:nvSpPr>
        <p:spPr bwMode="auto">
          <a:xfrm rot="16200000">
            <a:off x="4336168" y="3845253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892" name="Oval 19"/>
          <p:cNvSpPr>
            <a:spLocks noChangeArrowheads="1"/>
          </p:cNvSpPr>
          <p:nvPr/>
        </p:nvSpPr>
        <p:spPr bwMode="auto">
          <a:xfrm rot="16200000">
            <a:off x="4858683" y="4367540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893" name="Oval 20"/>
          <p:cNvSpPr>
            <a:spLocks noChangeArrowheads="1"/>
          </p:cNvSpPr>
          <p:nvPr/>
        </p:nvSpPr>
        <p:spPr bwMode="auto">
          <a:xfrm rot="16200000">
            <a:off x="3813654" y="3322965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894" name="Oval 21"/>
          <p:cNvSpPr>
            <a:spLocks noChangeArrowheads="1"/>
          </p:cNvSpPr>
          <p:nvPr/>
        </p:nvSpPr>
        <p:spPr bwMode="auto">
          <a:xfrm rot="16200000">
            <a:off x="4858683" y="3380997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895" name="Oval 22"/>
          <p:cNvSpPr>
            <a:spLocks noChangeArrowheads="1"/>
          </p:cNvSpPr>
          <p:nvPr/>
        </p:nvSpPr>
        <p:spPr bwMode="auto">
          <a:xfrm rot="16200000">
            <a:off x="4336168" y="3380997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896" name="Oval 23"/>
          <p:cNvSpPr>
            <a:spLocks noChangeArrowheads="1"/>
          </p:cNvSpPr>
          <p:nvPr/>
        </p:nvSpPr>
        <p:spPr bwMode="auto">
          <a:xfrm rot="16200000">
            <a:off x="4336168" y="3206902"/>
            <a:ext cx="116064" cy="11611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68" name="Shape 67"/>
          <p:cNvCxnSpPr>
            <a:stCxn id="77912" idx="4"/>
            <a:endCxn id="77887" idx="6"/>
          </p:cNvCxnSpPr>
          <p:nvPr/>
        </p:nvCxnSpPr>
        <p:spPr bwMode="auto">
          <a:xfrm>
            <a:off x="2289629" y="3206927"/>
            <a:ext cx="2510971" cy="638351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72"/>
          <p:cNvGrpSpPr>
            <a:grpSpLocks/>
          </p:cNvGrpSpPr>
          <p:nvPr/>
        </p:nvGrpSpPr>
        <p:grpSpPr bwMode="auto">
          <a:xfrm rot="-5400000">
            <a:off x="5723044" y="2227365"/>
            <a:ext cx="1566862" cy="3293866"/>
            <a:chOff x="6400800" y="2001858"/>
            <a:chExt cx="2057400" cy="4322742"/>
          </a:xfrm>
        </p:grpSpPr>
        <p:sp>
          <p:nvSpPr>
            <p:cNvPr id="74" name="Isosceles Triangle 73"/>
            <p:cNvSpPr/>
            <p:nvPr/>
          </p:nvSpPr>
          <p:spPr>
            <a:xfrm flipV="1">
              <a:off x="7015726" y="3224532"/>
              <a:ext cx="840054" cy="38125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77860" name="Group 25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7875" name="Rectangle 2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76" name="Rectangle 2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77" name="Rectangle 2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78" name="Rectangle 2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79" name="Rectangle 3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80" name="Rectangle 3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81" name="Rectangle 3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82" name="Rectangle 3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83" name="Rectangle 3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grpSp>
          <p:nvGrpSpPr>
            <p:cNvPr id="77861" name="Group 35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77867" name="Oval 36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68" name="Oval 37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69" name="Oval 38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70" name="Oval 39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71" name="Oval 40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72" name="Oval 41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73" name="Oval 42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74" name="Oval 43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77862" name="Rectangle 44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77863" name="Group 45"/>
            <p:cNvGrpSpPr>
              <a:grpSpLocks/>
            </p:cNvGrpSpPr>
            <p:nvPr/>
          </p:nvGrpSpPr>
          <p:grpSpPr bwMode="auto">
            <a:xfrm>
              <a:off x="7291478" y="2001858"/>
              <a:ext cx="862023" cy="3790991"/>
              <a:chOff x="4641" y="1261"/>
              <a:chExt cx="543" cy="2388"/>
            </a:xfrm>
          </p:grpSpPr>
          <p:sp>
            <p:nvSpPr>
              <p:cNvPr id="77865" name="Oval 46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cxnSp>
            <p:nvCxnSpPr>
              <p:cNvPr id="77866" name="AutoShape 47"/>
              <p:cNvCxnSpPr>
                <a:cxnSpLocks noChangeShapeType="1"/>
                <a:stCxn id="77887" idx="4"/>
                <a:endCxn id="77867" idx="0"/>
              </p:cNvCxnSpPr>
              <p:nvPr/>
            </p:nvCxnSpPr>
            <p:spPr bwMode="auto">
              <a:xfrm rot="5400000" flipV="1">
                <a:off x="3479" y="2423"/>
                <a:ext cx="2388" cy="63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77864" name="Oval 50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9309101" y="2620962"/>
            <a:ext cx="1566862" cy="2506663"/>
            <a:chOff x="6400800" y="3033471"/>
            <a:chExt cx="2057400" cy="3291129"/>
          </a:xfrm>
        </p:grpSpPr>
        <p:grpSp>
          <p:nvGrpSpPr>
            <p:cNvPr id="77838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7850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51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52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53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54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55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56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57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858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77839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840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841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842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843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844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845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846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847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7848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15725" y="3033471"/>
              <a:ext cx="840054" cy="38142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7832" name="TextBox 163"/>
          <p:cNvSpPr txBox="1">
            <a:spLocks noChangeArrowheads="1"/>
          </p:cNvSpPr>
          <p:nvPr/>
        </p:nvSpPr>
        <p:spPr bwMode="auto">
          <a:xfrm>
            <a:off x="2133600" y="2524125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800">
                <a:latin typeface="Calibri"/>
                <a:cs typeface="Calibri"/>
              </a:rPr>
              <a:t>Elapse</a:t>
            </a:r>
          </a:p>
        </p:txBody>
      </p:sp>
      <p:sp>
        <p:nvSpPr>
          <p:cNvPr id="77833" name="TextBox 164"/>
          <p:cNvSpPr txBox="1">
            <a:spLocks noChangeArrowheads="1"/>
          </p:cNvSpPr>
          <p:nvPr/>
        </p:nvSpPr>
        <p:spPr bwMode="auto">
          <a:xfrm>
            <a:off x="5029200" y="2524125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  <a:cs typeface="Calibri"/>
              </a:rPr>
              <a:t>Weight</a:t>
            </a:r>
          </a:p>
        </p:txBody>
      </p:sp>
      <p:sp>
        <p:nvSpPr>
          <p:cNvPr id="77834" name="TextBox 165"/>
          <p:cNvSpPr txBox="1">
            <a:spLocks noChangeArrowheads="1"/>
          </p:cNvSpPr>
          <p:nvPr/>
        </p:nvSpPr>
        <p:spPr bwMode="auto">
          <a:xfrm>
            <a:off x="8153400" y="2524125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80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3962400" y="4810125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934200" y="4810125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982200" y="4810125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(New) 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grpSp>
        <p:nvGrpSpPr>
          <p:cNvPr id="102" name="Group 17"/>
          <p:cNvGrpSpPr>
            <a:grpSpLocks/>
          </p:cNvGrpSpPr>
          <p:nvPr/>
        </p:nvGrpSpPr>
        <p:grpSpPr bwMode="auto">
          <a:xfrm>
            <a:off x="8305800" y="110067"/>
            <a:ext cx="2133600" cy="785593"/>
            <a:chOff x="4800" y="1056"/>
            <a:chExt cx="912" cy="336"/>
          </a:xfrm>
        </p:grpSpPr>
        <p:sp>
          <p:nvSpPr>
            <p:cNvPr id="103" name="Oval 12"/>
            <p:cNvSpPr>
              <a:spLocks noChangeArrowheads="1"/>
            </p:cNvSpPr>
            <p:nvPr/>
          </p:nvSpPr>
          <p:spPr bwMode="auto">
            <a:xfrm>
              <a:off x="5376" y="1056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charset="0"/>
                  <a:cs typeface="Times New Roman" charset="0"/>
                </a:rPr>
                <a:t>X</a:t>
              </a:r>
              <a:r>
                <a:rPr lang="en-US" sz="2400" baseline="-25000" dirty="0">
                  <a:latin typeface="Times New Roman" charset="0"/>
                  <a:cs typeface="Times New Roman" charset="0"/>
                </a:rPr>
                <a:t>2</a:t>
              </a:r>
            </a:p>
          </p:txBody>
        </p:sp>
        <p:cxnSp>
          <p:nvCxnSpPr>
            <p:cNvPr id="104" name="AutoShape 14"/>
            <p:cNvCxnSpPr>
              <a:cxnSpLocks noChangeShapeType="1"/>
              <a:stCxn id="105" idx="6"/>
              <a:endCxn id="103" idx="2"/>
            </p:cNvCxnSpPr>
            <p:nvPr/>
          </p:nvCxnSpPr>
          <p:spPr bwMode="auto">
            <a:xfrm>
              <a:off x="5145" y="1224"/>
              <a:ext cx="22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5" name="Oval 15"/>
            <p:cNvSpPr>
              <a:spLocks noChangeArrowheads="1"/>
            </p:cNvSpPr>
            <p:nvPr/>
          </p:nvSpPr>
          <p:spPr bwMode="auto">
            <a:xfrm>
              <a:off x="4800" y="1056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charset="0"/>
                  <a:cs typeface="Times New Roman" charset="0"/>
                </a:rPr>
                <a:t>X</a:t>
              </a:r>
              <a:r>
                <a:rPr lang="en-US" sz="2400" baseline="-25000" dirty="0">
                  <a:latin typeface="Times New Roman" charset="0"/>
                  <a:cs typeface="Times New Roman" charset="0"/>
                </a:rPr>
                <a:t>1</a:t>
              </a:r>
            </a:p>
          </p:txBody>
        </p:sp>
      </p:grpSp>
      <p:grpSp>
        <p:nvGrpSpPr>
          <p:cNvPr id="107" name="Group 25"/>
          <p:cNvGrpSpPr>
            <a:grpSpLocks/>
          </p:cNvGrpSpPr>
          <p:nvPr/>
        </p:nvGrpSpPr>
        <p:grpSpPr bwMode="auto">
          <a:xfrm>
            <a:off x="9663288" y="110070"/>
            <a:ext cx="776111" cy="2328330"/>
            <a:chOff x="5256" y="2199"/>
            <a:chExt cx="336" cy="1008"/>
          </a:xfrm>
        </p:grpSpPr>
        <p:sp>
          <p:nvSpPr>
            <p:cNvPr id="108" name="Oval 18"/>
            <p:cNvSpPr>
              <a:spLocks noChangeArrowheads="1"/>
            </p:cNvSpPr>
            <p:nvPr/>
          </p:nvSpPr>
          <p:spPr bwMode="auto">
            <a:xfrm>
              <a:off x="5256" y="2199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charset="0"/>
                  <a:cs typeface="Times New Roman" charset="0"/>
                </a:rPr>
                <a:t>X</a:t>
              </a:r>
              <a:r>
                <a:rPr lang="en-US" sz="2400" baseline="-25000" dirty="0">
                  <a:latin typeface="Times New Roman" charset="0"/>
                  <a:cs typeface="Times New Roman" charset="0"/>
                </a:rPr>
                <a:t>2</a:t>
              </a:r>
              <a:endParaRPr lang="en-US" sz="1400" baseline="-25000" dirty="0">
                <a:latin typeface="Times New Roman" charset="0"/>
                <a:cs typeface="Times New Roman" charset="0"/>
              </a:endParaRPr>
            </a:p>
          </p:txBody>
        </p:sp>
        <p:cxnSp>
          <p:nvCxnSpPr>
            <p:cNvPr id="109" name="AutoShape 19"/>
            <p:cNvCxnSpPr>
              <a:cxnSpLocks noChangeShapeType="1"/>
              <a:stCxn id="108" idx="4"/>
              <a:endCxn id="110" idx="0"/>
            </p:cNvCxnSpPr>
            <p:nvPr/>
          </p:nvCxnSpPr>
          <p:spPr bwMode="auto">
            <a:xfrm>
              <a:off x="5424" y="2544"/>
              <a:ext cx="0" cy="3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0" name="Oval 24"/>
            <p:cNvSpPr>
              <a:spLocks noChangeArrowheads="1"/>
            </p:cNvSpPr>
            <p:nvPr/>
          </p:nvSpPr>
          <p:spPr bwMode="auto">
            <a:xfrm>
              <a:off x="5256" y="2871"/>
              <a:ext cx="336" cy="336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charset="0"/>
                  <a:cs typeface="Times New Roman" charset="0"/>
                </a:rPr>
                <a:t>E</a:t>
              </a:r>
              <a:r>
                <a:rPr lang="en-US" sz="2400" baseline="-25000" dirty="0">
                  <a:latin typeface="Times New Roman" charset="0"/>
                  <a:cs typeface="Times New Roman" charset="0"/>
                </a:rPr>
                <a:t>2</a:t>
              </a:r>
              <a:endParaRPr lang="en-US" sz="1400" baseline="-25000" dirty="0">
                <a:latin typeface="Times New Roman" charset="0"/>
                <a:cs typeface="Times New Roman" charset="0"/>
              </a:endParaRPr>
            </a:p>
          </p:txBody>
        </p:sp>
      </p:grpSp>
      <p:sp>
        <p:nvSpPr>
          <p:cNvPr id="3" name="Left Brace 2"/>
          <p:cNvSpPr/>
          <p:nvPr/>
        </p:nvSpPr>
        <p:spPr>
          <a:xfrm>
            <a:off x="4191000" y="-1371600"/>
            <a:ext cx="533400" cy="7391400"/>
          </a:xfrm>
          <a:prstGeom prst="leftBrace">
            <a:avLst/>
          </a:prstGeom>
          <a:ln>
            <a:solidFill>
              <a:srgbClr val="FF0000"/>
            </a:solidFill>
          </a:ln>
          <a:effectLst/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12905" y="1447800"/>
            <a:ext cx="260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= likelihood weighting</a:t>
            </a:r>
          </a:p>
        </p:txBody>
      </p:sp>
    </p:spTree>
    <p:extLst>
      <p:ext uri="{BB962C8B-B14F-4D97-AF65-F5344CB8AC3E}">
        <p14:creationId xmlns:p14="http://schemas.microsoft.com/office/powerpoint/2010/main" val="24257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Particle Filtering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744200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Particle filtering operates on ensemble of samples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Performs likelihood weighting for each individual sample to elapse time and incorporate evidence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Resamples from the weighted ensemble of samples to focus computation for the next time step where most of the probability mass is estimated to be</a:t>
            </a:r>
            <a:endParaRPr lang="en-US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92764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Chain Monte Carlo*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219200" y="1417637"/>
            <a:ext cx="8839200" cy="4525963"/>
          </a:xfrm>
        </p:spPr>
        <p:txBody>
          <a:bodyPr/>
          <a:lstStyle/>
          <a:p>
            <a:r>
              <a:rPr lang="en-US" sz="2400" i="1" dirty="0">
                <a:ea typeface="ＭＳ Ｐゴシック" pitchFamily="34" charset="-128"/>
              </a:rPr>
              <a:t>Idea</a:t>
            </a:r>
            <a:r>
              <a:rPr lang="en-US" sz="2400" dirty="0">
                <a:ea typeface="ＭＳ Ｐゴシック" pitchFamily="34" charset="-128"/>
              </a:rPr>
              <a:t>: instead of sampling from scratch, create samples that are each like the last one.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Procedure</a:t>
            </a:r>
            <a:r>
              <a:rPr lang="en-US" sz="2400" dirty="0">
                <a:ea typeface="ＭＳ Ｐゴシック" pitchFamily="34" charset="-128"/>
              </a:rPr>
              <a:t>: resample one variable at a time, conditioned on all the rest, but keep evidence fixed.  E.g., for P(</a:t>
            </a:r>
            <a:r>
              <a:rPr lang="en-US" sz="2400" dirty="0" err="1">
                <a:ea typeface="ＭＳ Ｐゴシック" pitchFamily="34" charset="-128"/>
              </a:rPr>
              <a:t>b|c</a:t>
            </a:r>
            <a:r>
              <a:rPr lang="en-US" sz="2400" dirty="0">
                <a:ea typeface="ＭＳ Ｐゴシック" pitchFamily="34" charset="-128"/>
              </a:rPr>
              <a:t>):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Properties</a:t>
            </a:r>
            <a:r>
              <a:rPr lang="en-US" sz="2400" dirty="0">
                <a:ea typeface="ＭＳ Ｐゴシック" pitchFamily="34" charset="-128"/>
              </a:rPr>
              <a:t>: Now samples are not independent (in fact they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re nearly identical), but sample averages are still consistent estimators!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i="1" dirty="0">
                <a:ea typeface="ＭＳ Ｐゴシック" pitchFamily="34" charset="-128"/>
              </a:rPr>
              <a:t>What</a:t>
            </a:r>
            <a:r>
              <a:rPr lang="ja-JP" altLang="en-US" sz="2400" i="1" dirty="0">
                <a:ea typeface="ＭＳ Ｐゴシック" pitchFamily="34" charset="-128"/>
              </a:rPr>
              <a:t>’</a:t>
            </a:r>
            <a:r>
              <a:rPr lang="en-US" altLang="ja-JP" sz="2400" i="1" dirty="0">
                <a:ea typeface="ＭＳ Ｐゴシック" pitchFamily="34" charset="-128"/>
              </a:rPr>
              <a:t>s the point</a:t>
            </a:r>
            <a:r>
              <a:rPr lang="en-US" altLang="ja-JP" sz="2400" dirty="0">
                <a:ea typeface="ＭＳ Ｐゴシック" pitchFamily="34" charset="-128"/>
              </a:rPr>
              <a:t>: both upstream and downstream variables condition on evidence.</a:t>
            </a:r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71684" name="Oval 4"/>
          <p:cNvSpPr>
            <a:spLocks noChangeArrowheads="1"/>
          </p:cNvSpPr>
          <p:nvPr/>
        </p:nvSpPr>
        <p:spPr bwMode="auto">
          <a:xfrm>
            <a:off x="2286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685" name="Oval 5"/>
          <p:cNvSpPr>
            <a:spLocks noChangeArrowheads="1"/>
          </p:cNvSpPr>
          <p:nvPr/>
        </p:nvSpPr>
        <p:spPr bwMode="auto">
          <a:xfrm>
            <a:off x="3048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1686" name="AutoShape 6"/>
          <p:cNvCxnSpPr>
            <a:cxnSpLocks noChangeShapeType="1"/>
            <a:stCxn id="71684" idx="6"/>
            <a:endCxn id="71685" idx="2"/>
          </p:cNvCxnSpPr>
          <p:nvPr/>
        </p:nvCxnSpPr>
        <p:spPr bwMode="auto">
          <a:xfrm>
            <a:off x="2819400" y="3833812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1687" name="Oval 11"/>
          <p:cNvSpPr>
            <a:spLocks noChangeArrowheads="1"/>
          </p:cNvSpPr>
          <p:nvPr/>
        </p:nvSpPr>
        <p:spPr bwMode="auto">
          <a:xfrm>
            <a:off x="1524000" y="356711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+b</a:t>
            </a:r>
          </a:p>
        </p:txBody>
      </p:sp>
      <p:cxnSp>
        <p:nvCxnSpPr>
          <p:cNvPr id="71688" name="AutoShape 12"/>
          <p:cNvCxnSpPr>
            <a:cxnSpLocks noChangeShapeType="1"/>
            <a:stCxn id="71687" idx="6"/>
            <a:endCxn id="71684" idx="2"/>
          </p:cNvCxnSpPr>
          <p:nvPr/>
        </p:nvCxnSpPr>
        <p:spPr bwMode="auto">
          <a:xfrm>
            <a:off x="2057400" y="3833812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10" name="Oval 18"/>
          <p:cNvSpPr>
            <a:spLocks noChangeArrowheads="1"/>
          </p:cNvSpPr>
          <p:nvPr/>
        </p:nvSpPr>
        <p:spPr bwMode="auto">
          <a:xfrm>
            <a:off x="5105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1" name="Oval 19"/>
          <p:cNvSpPr>
            <a:spLocks noChangeArrowheads="1"/>
          </p:cNvSpPr>
          <p:nvPr/>
        </p:nvSpPr>
        <p:spPr bwMode="auto">
          <a:xfrm>
            <a:off x="5867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612" name="AutoShape 6"/>
          <p:cNvCxnSpPr>
            <a:cxnSpLocks noChangeShapeType="1"/>
            <a:stCxn id="25610" idx="6"/>
            <a:endCxn id="25611" idx="2"/>
          </p:cNvCxnSpPr>
          <p:nvPr/>
        </p:nvCxnSpPr>
        <p:spPr bwMode="auto">
          <a:xfrm>
            <a:off x="5638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13" name="Oval 11"/>
          <p:cNvSpPr>
            <a:spLocks noChangeArrowheads="1"/>
          </p:cNvSpPr>
          <p:nvPr/>
        </p:nvSpPr>
        <p:spPr bwMode="auto">
          <a:xfrm>
            <a:off x="4343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25614" name="AutoShape 12"/>
          <p:cNvCxnSpPr>
            <a:cxnSpLocks noChangeShapeType="1"/>
            <a:stCxn id="25613" idx="6"/>
            <a:endCxn id="25610" idx="2"/>
          </p:cNvCxnSpPr>
          <p:nvPr/>
        </p:nvCxnSpPr>
        <p:spPr bwMode="auto">
          <a:xfrm>
            <a:off x="4876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15" name="Oval 23"/>
          <p:cNvSpPr>
            <a:spLocks noChangeArrowheads="1"/>
          </p:cNvSpPr>
          <p:nvPr/>
        </p:nvSpPr>
        <p:spPr bwMode="auto">
          <a:xfrm>
            <a:off x="7772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a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6" name="Oval 24"/>
          <p:cNvSpPr>
            <a:spLocks noChangeArrowheads="1"/>
          </p:cNvSpPr>
          <p:nvPr/>
        </p:nvSpPr>
        <p:spPr bwMode="auto">
          <a:xfrm>
            <a:off x="8534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+c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617" name="AutoShape 6"/>
          <p:cNvCxnSpPr>
            <a:cxnSpLocks noChangeShapeType="1"/>
            <a:stCxn id="25615" idx="6"/>
            <a:endCxn id="25616" idx="2"/>
          </p:cNvCxnSpPr>
          <p:nvPr/>
        </p:nvCxnSpPr>
        <p:spPr bwMode="auto">
          <a:xfrm>
            <a:off x="8305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18" name="Oval 11"/>
          <p:cNvSpPr>
            <a:spLocks noChangeArrowheads="1"/>
          </p:cNvSpPr>
          <p:nvPr/>
        </p:nvSpPr>
        <p:spPr bwMode="auto">
          <a:xfrm>
            <a:off x="7010400" y="355123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25619" name="AutoShape 12"/>
          <p:cNvCxnSpPr>
            <a:cxnSpLocks noChangeShapeType="1"/>
            <a:stCxn id="25618" idx="6"/>
            <a:endCxn id="25615" idx="2"/>
          </p:cNvCxnSpPr>
          <p:nvPr/>
        </p:nvCxnSpPr>
        <p:spPr bwMode="auto">
          <a:xfrm>
            <a:off x="7543800" y="3817937"/>
            <a:ext cx="228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" name="Straight Connector 20"/>
          <p:cNvCxnSpPr>
            <a:stCxn id="71684" idx="7"/>
            <a:endCxn id="71684" idx="3"/>
          </p:cNvCxnSpPr>
          <p:nvPr/>
        </p:nvCxnSpPr>
        <p:spPr>
          <a:xfrm rot="16200000" flipH="1" flipV="1">
            <a:off x="2363788" y="3644900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1685" idx="7"/>
            <a:endCxn id="71685" idx="3"/>
          </p:cNvCxnSpPr>
          <p:nvPr/>
        </p:nvCxnSpPr>
        <p:spPr>
          <a:xfrm rot="16200000" flipH="1" flipV="1">
            <a:off x="3125788" y="3644900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5613" idx="7"/>
            <a:endCxn id="25613" idx="3"/>
          </p:cNvCxnSpPr>
          <p:nvPr/>
        </p:nvCxnSpPr>
        <p:spPr>
          <a:xfrm rot="16200000" flipH="1" flipV="1">
            <a:off x="4421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611" idx="7"/>
            <a:endCxn id="25611" idx="3"/>
          </p:cNvCxnSpPr>
          <p:nvPr/>
        </p:nvCxnSpPr>
        <p:spPr>
          <a:xfrm rot="16200000" flipH="1" flipV="1">
            <a:off x="5945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618" idx="7"/>
            <a:endCxn id="25618" idx="3"/>
          </p:cNvCxnSpPr>
          <p:nvPr/>
        </p:nvCxnSpPr>
        <p:spPr>
          <a:xfrm rot="16200000" flipH="1" flipV="1">
            <a:off x="7088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5615" idx="7"/>
            <a:endCxn id="25615" idx="3"/>
          </p:cNvCxnSpPr>
          <p:nvPr/>
        </p:nvCxnSpPr>
        <p:spPr>
          <a:xfrm rot="16200000" flipH="1" flipV="1">
            <a:off x="7850188" y="3629025"/>
            <a:ext cx="377825" cy="377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5240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054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534400" y="3567112"/>
            <a:ext cx="5334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1" grpId="0" animBg="1"/>
      <p:bldP spid="25613" grpId="0" animBg="1"/>
      <p:bldP spid="25615" grpId="0" animBg="1"/>
      <p:bldP spid="25616" grpId="0" animBg="1"/>
      <p:bldP spid="25618" grpId="0" animBg="1"/>
      <p:bldP spid="41" grpId="0" animBg="1"/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Nets: Big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447800"/>
            <a:ext cx="7317022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Nets: Big Picture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137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problems with using full joint distribution tables as our 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Unless there are only a few variables, the joint is WAY too big to represent explicitly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Hard to learn (estimate) anything empirically about more than a few variables at a time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Bayes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 nets: </a:t>
            </a:r>
            <a:r>
              <a:rPr lang="en-US" sz="2400" dirty="0">
                <a:latin typeface="Calibri"/>
                <a:cs typeface="Calibri"/>
              </a:rPr>
              <a:t>a technique for describing complex joint distributions (models) using simple, local distributions (conditional probabilities)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More properly called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 graphical models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describe how variables locally interact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Local interactions chain together to give global, indirect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 about 10 min, we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 err="1">
                <a:latin typeface="Calibri"/>
                <a:cs typeface="Calibri"/>
              </a:rPr>
              <a:t>ll</a:t>
            </a:r>
            <a:r>
              <a:rPr lang="en-US" sz="2000" dirty="0">
                <a:latin typeface="Calibri"/>
                <a:cs typeface="Calibri"/>
              </a:rPr>
              <a:t> be vague about how these interactions are specified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24" y="3581400"/>
            <a:ext cx="4182456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447800"/>
            <a:ext cx="4115264" cy="18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Insurance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7497763" cy="495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447800"/>
            <a:ext cx="85090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Graphical Model Notation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638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Nodes: variables (with domains)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Can be assigned (observed) or unassigned (unobserved)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Arcs: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Similar to CSP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Indicate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direct influence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Formally: encode conditional independence (more later)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now: imagine that arrows mean direct causation (in general, they don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t!)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58" b="49960"/>
          <a:stretch>
            <a:fillRect/>
          </a:stretch>
        </p:blipFill>
        <p:spPr bwMode="auto">
          <a:xfrm>
            <a:off x="6553200" y="1676400"/>
            <a:ext cx="1447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5715000" y="3125787"/>
            <a:ext cx="2805113" cy="1979613"/>
            <a:chOff x="3600" y="2208"/>
            <a:chExt cx="1767" cy="1247"/>
          </a:xfrm>
        </p:grpSpPr>
        <p:pic>
          <p:nvPicPr>
            <p:cNvPr id="17415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6" name="Rectangle 7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3276600"/>
            <a:ext cx="3047998" cy="1822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219200"/>
            <a:ext cx="27432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sp>
        <p:nvSpPr>
          <p:cNvPr id="1843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N independent coin flips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 interactions between variables: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absolute independence</a:t>
            </a:r>
          </a:p>
          <a:p>
            <a:pPr eaLnBrk="1" hangingPunct="1"/>
            <a:endParaRPr lang="en-US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14478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124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6553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i="1" baseline="-25000">
                <a:latin typeface="Calibri"/>
                <a:cs typeface="Calibri"/>
              </a:rPr>
              <a:t>n</a:t>
            </a:r>
          </a:p>
        </p:txBody>
      </p:sp>
      <p:pic>
        <p:nvPicPr>
          <p:cNvPr id="1843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52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8" y="1447800"/>
            <a:ext cx="2871386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 animBg="1"/>
      <p:bldP spid="184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14" y="1447800"/>
            <a:ext cx="5203085" cy="272983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Probabilistic Models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7010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Models describe how (a portion of) the world works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Models are always simplifications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every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all interactions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All models are wrong; but some are useful.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     – George E. P. Box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do we do with probabilistic models?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(or our agents) need to reason about unknown variables, given evidence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 explanation (diagnostic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 prediction (causal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 value of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T: There is traffic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Model 1: independence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Why is an agent using model 2 better?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3622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23622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1143000"/>
            <a:ext cx="3886198" cy="1628965"/>
          </a:xfrm>
          <a:prstGeom prst="rect">
            <a:avLst/>
          </a:prstGeom>
        </p:spPr>
      </p:pic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73914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73914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10" name="AutoShape 6"/>
          <p:cNvCxnSpPr>
            <a:cxnSpLocks noChangeShapeType="1"/>
            <a:stCxn id="8" idx="4"/>
            <a:endCxn id="9" idx="0"/>
          </p:cNvCxnSpPr>
          <p:nvPr/>
        </p:nvCxnSpPr>
        <p:spPr bwMode="auto">
          <a:xfrm>
            <a:off x="7772400" y="42814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57800" y="1502074"/>
            <a:ext cx="9855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br>
              <a:rPr lang="en-US" sz="2400" dirty="0">
                <a:latin typeface="Calibri"/>
                <a:cs typeface="Calibri"/>
              </a:rPr>
            </a:br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Model 2: rain causes traffic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295400"/>
            <a:ext cx="1496345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0636"/>
            <a:ext cx="11379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Let’s build a causal graphical model!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T: Traffic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L: Low pressure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D: Roof drips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B: Ballgame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C: Cavity</a:t>
            </a:r>
          </a:p>
          <a:p>
            <a:pPr lvl="2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47800"/>
            <a:ext cx="7086600" cy="472440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 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B: Burglary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A: Alarm goes off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M: Mary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J: John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E: Earthquake!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1295400"/>
            <a:ext cx="6759927" cy="4495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7000"/>
            <a:ext cx="12382500" cy="8255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397000"/>
            <a:ext cx="5943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set of nodes, one per variable X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directed, acyclic graph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conditional distribution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CPT: conditional probability table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Description of a noisy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causal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process</a:t>
            </a: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8229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Calibri"/>
                <a:cs typeface="Calibri"/>
              </a:rPr>
              <a:t>A</a:t>
            </a:r>
            <a:r>
              <a:rPr lang="en-US" sz="24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8839200" y="330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23558" name="AutoShape 6"/>
          <p:cNvCxnSpPr>
            <a:cxnSpLocks noChangeShapeType="1"/>
            <a:stCxn id="23556" idx="4"/>
            <a:endCxn id="23557" idx="1"/>
          </p:cNvCxnSpPr>
          <p:nvPr/>
        </p:nvCxnSpPr>
        <p:spPr bwMode="auto">
          <a:xfrm>
            <a:off x="8496300" y="2478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9753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A</a:t>
            </a:r>
            <a:r>
              <a:rPr lang="en-US" sz="2400" i="1" baseline="-25000">
                <a:latin typeface="Calibri"/>
                <a:cs typeface="Calibri"/>
              </a:rPr>
              <a:t>n</a:t>
            </a:r>
          </a:p>
        </p:txBody>
      </p:sp>
      <p:cxnSp>
        <p:nvCxnSpPr>
          <p:cNvPr id="23560" name="AutoShape 8"/>
          <p:cNvCxnSpPr>
            <a:cxnSpLocks noChangeShapeType="1"/>
            <a:stCxn id="23559" idx="4"/>
            <a:endCxn id="23557" idx="7"/>
          </p:cNvCxnSpPr>
          <p:nvPr/>
        </p:nvCxnSpPr>
        <p:spPr bwMode="auto">
          <a:xfrm flipH="1">
            <a:off x="9294813" y="2478088"/>
            <a:ext cx="7254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356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0828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562" name="AutoShape 10"/>
          <p:cNvCxnSpPr>
            <a:cxnSpLocks noChangeShapeType="1"/>
            <a:endCxn id="23557" idx="0"/>
          </p:cNvCxnSpPr>
          <p:nvPr/>
        </p:nvCxnSpPr>
        <p:spPr bwMode="auto">
          <a:xfrm flipH="1">
            <a:off x="9105900" y="2540000"/>
            <a:ext cx="152400" cy="7477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5800" y="4368800"/>
            <a:ext cx="2057400" cy="3021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3564" name="AutoShape 12"/>
          <p:cNvSpPr>
            <a:spLocks noChangeArrowheads="1"/>
          </p:cNvSpPr>
          <p:nvPr/>
        </p:nvSpPr>
        <p:spPr bwMode="auto">
          <a:xfrm rot="5400000">
            <a:off x="9563100" y="3492500"/>
            <a:ext cx="609600" cy="685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100 h 21600"/>
              <a:gd name="T14" fmla="*/ 19055 w 21600"/>
              <a:gd name="T15" fmla="*/ 805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3781" y="0"/>
                </a:lnTo>
                <a:lnTo>
                  <a:pt x="13781" y="4100"/>
                </a:lnTo>
                <a:lnTo>
                  <a:pt x="12427" y="4100"/>
                </a:lnTo>
                <a:cubicBezTo>
                  <a:pt x="5564" y="4100"/>
                  <a:pt x="0" y="7708"/>
                  <a:pt x="0" y="12158"/>
                </a:cubicBezTo>
                <a:lnTo>
                  <a:pt x="0" y="21600"/>
                </a:lnTo>
                <a:lnTo>
                  <a:pt x="4046" y="21600"/>
                </a:lnTo>
                <a:lnTo>
                  <a:pt x="4046" y="12158"/>
                </a:lnTo>
                <a:cubicBezTo>
                  <a:pt x="4046" y="9894"/>
                  <a:pt x="7798" y="8058"/>
                  <a:pt x="12427" y="8058"/>
                </a:cubicBezTo>
                <a:lnTo>
                  <a:pt x="13781" y="8058"/>
                </a:lnTo>
                <a:lnTo>
                  <a:pt x="13781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600" y="3987800"/>
            <a:ext cx="1927225" cy="3020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914400" y="5867400"/>
            <a:ext cx="10744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i="1" dirty="0">
                <a:solidFill>
                  <a:srgbClr val="CC0000"/>
                </a:solidFill>
                <a:latin typeface="Calibri"/>
                <a:cs typeface="Calibri"/>
              </a:rPr>
              <a:t>A Bayes net = Topology (graph) + Local Conditional Probabilities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Probabilities 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nets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implicitly</a:t>
            </a:r>
            <a:r>
              <a:rPr lang="en-US" sz="2400" dirty="0">
                <a:latin typeface="Calibri"/>
                <a:cs typeface="Calibri"/>
              </a:rPr>
              <a:t> encode joint distributions</a:t>
            </a: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As a product of local conditional distributions</a:t>
            </a: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 see what probability a BN gives to a full assignment, multiply all the relevant conditionals together: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7162800" y="4038600"/>
            <a:ext cx="2119313" cy="1495425"/>
            <a:chOff x="3600" y="2208"/>
            <a:chExt cx="1767" cy="1247"/>
          </a:xfrm>
        </p:grpSpPr>
        <p:pic>
          <p:nvPicPr>
            <p:cNvPr id="24584" name="Picture 5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5" name="Rectangle 6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5715000"/>
            <a:ext cx="4495800" cy="2775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200" y="3276600"/>
            <a:ext cx="4876800" cy="6718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4191000"/>
            <a:ext cx="1911361" cy="1142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Probabilities 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Why are we guaranteed that setting</a:t>
            </a:r>
            <a:endParaRPr lang="en-US" sz="2000" dirty="0">
              <a:latin typeface="Calibri"/>
              <a:cs typeface="Calibri"/>
            </a:endParaRP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   results in a proper joint distribution?  </a:t>
            </a:r>
            <a:endParaRPr lang="en-US" sz="1200" dirty="0">
              <a:latin typeface="Calibri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Chain rule (valid for all distributions):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u="sng" dirty="0">
                <a:latin typeface="Calibri"/>
                <a:cs typeface="Calibri"/>
              </a:rPr>
              <a:t>Assume</a:t>
            </a:r>
            <a:r>
              <a:rPr lang="en-US" sz="2400" dirty="0">
                <a:latin typeface="Calibri"/>
                <a:cs typeface="Calibri"/>
              </a:rPr>
              <a:t> conditional independences: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  <a:sym typeface="Wingdings"/>
              </a:rPr>
              <a:t>       Consequence:</a:t>
            </a: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Not every BN can represent every joint distribution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topology enforces certain conditional independencies</a:t>
            </a: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1842796"/>
            <a:ext cx="4876800" cy="6718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3200400"/>
            <a:ext cx="5115374" cy="742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4677376"/>
            <a:ext cx="5078413" cy="6995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4147542"/>
            <a:ext cx="4754535" cy="272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74594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7" name="Text Box 47"/>
          <p:cNvSpPr txBox="1">
            <a:spLocks noChangeArrowheads="1"/>
          </p:cNvSpPr>
          <p:nvPr/>
        </p:nvSpPr>
        <p:spPr bwMode="auto">
          <a:xfrm>
            <a:off x="2286000" y="5943600"/>
            <a:ext cx="670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Only distributions whose variables are absolutely independent can be represented by a Bayes</a:t>
            </a:r>
            <a:r>
              <a:rPr lang="ja-JP" altLang="en-US" i="1" dirty="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 net with no arcs.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graphicFrame>
        <p:nvGraphicFramePr>
          <p:cNvPr id="107110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17775"/>
              </p:ext>
            </p:extLst>
          </p:nvPr>
        </p:nvGraphicFramePr>
        <p:xfrm>
          <a:off x="1219200" y="34480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888" y="3070225"/>
            <a:ext cx="911225" cy="298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1120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494891"/>
              </p:ext>
            </p:extLst>
          </p:nvPr>
        </p:nvGraphicFramePr>
        <p:xfrm>
          <a:off x="2990850" y="344487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1131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668484"/>
              </p:ext>
            </p:extLst>
          </p:nvPr>
        </p:nvGraphicFramePr>
        <p:xfrm>
          <a:off x="6267450" y="344487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6375" y="3070225"/>
            <a:ext cx="925513" cy="298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125" y="3070225"/>
            <a:ext cx="911225" cy="298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5640" name="Picture 4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25863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42" name="Oval 42"/>
          <p:cNvSpPr>
            <a:spLocks noChangeArrowheads="1"/>
          </p:cNvSpPr>
          <p:nvPr/>
        </p:nvSpPr>
        <p:spPr bwMode="auto">
          <a:xfrm>
            <a:off x="16002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5643" name="Oval 43"/>
          <p:cNvSpPr>
            <a:spLocks noChangeArrowheads="1"/>
          </p:cNvSpPr>
          <p:nvPr/>
        </p:nvSpPr>
        <p:spPr bwMode="auto">
          <a:xfrm>
            <a:off x="32766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5644" name="Oval 44"/>
          <p:cNvSpPr>
            <a:spLocks noChangeArrowheads="1"/>
          </p:cNvSpPr>
          <p:nvPr/>
        </p:nvSpPr>
        <p:spPr bwMode="auto">
          <a:xfrm>
            <a:off x="67056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i="1" baseline="-25000">
                <a:latin typeface="Calibri"/>
                <a:cs typeface="Calibri"/>
              </a:rPr>
              <a:t>n</a:t>
            </a:r>
          </a:p>
        </p:txBody>
      </p:sp>
      <p:pic>
        <p:nvPicPr>
          <p:cNvPr id="25645" name="Picture 4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098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263" y="5108575"/>
            <a:ext cx="1971675" cy="298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447798"/>
            <a:ext cx="2893913" cy="27647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1143000" y="2286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R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1143000" y="3962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26630" name="AutoShape 6"/>
          <p:cNvCxnSpPr>
            <a:cxnSpLocks noChangeShapeType="1"/>
            <a:stCxn id="26628" idx="4"/>
            <a:endCxn id="26629" idx="0"/>
          </p:cNvCxnSpPr>
          <p:nvPr/>
        </p:nvCxnSpPr>
        <p:spPr bwMode="auto">
          <a:xfrm>
            <a:off x="1524000" y="30622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213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549545"/>
              </p:ext>
            </p:extLst>
          </p:nvPr>
        </p:nvGraphicFramePr>
        <p:xfrm>
          <a:off x="2762250" y="235585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13" y="198120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2181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771579"/>
              </p:ext>
            </p:extLst>
          </p:nvPr>
        </p:nvGraphicFramePr>
        <p:xfrm>
          <a:off x="2381250" y="37973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 +r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600" y="341788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2185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54009"/>
              </p:ext>
            </p:extLst>
          </p:nvPr>
        </p:nvGraphicFramePr>
        <p:xfrm>
          <a:off x="2381250" y="46609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3135" y="2362200"/>
            <a:ext cx="1810181" cy="2992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419600"/>
            <a:ext cx="5247974" cy="219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14" y="4572000"/>
            <a:ext cx="2126385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960616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386141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73459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88790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795649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81200"/>
            <a:ext cx="4662898" cy="41100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 direction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914400" y="3429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R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914400" y="5105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>
            <a:off x="1295400" y="42052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8279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661444"/>
              </p:ext>
            </p:extLst>
          </p:nvPr>
        </p:nvGraphicFramePr>
        <p:xfrm>
          <a:off x="2533650" y="349885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413" y="312420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8291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83901"/>
              </p:ext>
            </p:extLst>
          </p:nvPr>
        </p:nvGraphicFramePr>
        <p:xfrm>
          <a:off x="2152650" y="49403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456088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8305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854939"/>
              </p:ext>
            </p:extLst>
          </p:nvPr>
        </p:nvGraphicFramePr>
        <p:xfrm>
          <a:off x="2152650" y="58039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831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586191"/>
              </p:ext>
            </p:extLst>
          </p:nvPr>
        </p:nvGraphicFramePr>
        <p:xfrm>
          <a:off x="5638800" y="4419600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3971925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295400"/>
            <a:ext cx="4485974" cy="1880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447800"/>
            <a:ext cx="1689842" cy="163501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Reverse Traffic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Reverse causality?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914400" y="34353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914400" y="5111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9702" name="AutoShape 6"/>
          <p:cNvCxnSpPr>
            <a:cxnSpLocks noChangeShapeType="1"/>
            <a:stCxn id="29700" idx="4"/>
            <a:endCxn id="29701" idx="0"/>
          </p:cNvCxnSpPr>
          <p:nvPr/>
        </p:nvCxnSpPr>
        <p:spPr bwMode="auto">
          <a:xfrm>
            <a:off x="1295400" y="421163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930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04048"/>
              </p:ext>
            </p:extLst>
          </p:nvPr>
        </p:nvGraphicFramePr>
        <p:xfrm>
          <a:off x="2533650" y="350520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9/16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7/16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9314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52390"/>
              </p:ext>
            </p:extLst>
          </p:nvPr>
        </p:nvGraphicFramePr>
        <p:xfrm>
          <a:off x="2152650" y="49466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9327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67075"/>
              </p:ext>
            </p:extLst>
          </p:nvPr>
        </p:nvGraphicFramePr>
        <p:xfrm>
          <a:off x="2152650" y="58102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9340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74260"/>
              </p:ext>
            </p:extLst>
          </p:nvPr>
        </p:nvGraphicFramePr>
        <p:xfrm>
          <a:off x="5638800" y="4410075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3962400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2588" y="313372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175" y="4562475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400"/>
            <a:ext cx="9601200" cy="6400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  <p:bldP spid="2970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1371600"/>
            <a:ext cx="10287000" cy="6858000"/>
          </a:xfrm>
          <a:prstGeom prst="rect">
            <a:avLst/>
          </a:prstGeom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Causality?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088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When 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nets reflect the true causal patterns:</a:t>
            </a:r>
          </a:p>
          <a:p>
            <a:pPr lvl="8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simpler (nodes have fewer parents)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think about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elicit from experts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BNs need not actually be causal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Sometimes no causal net exists over the domain (especially if variables are missing)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E.g. consider the variables </a:t>
            </a:r>
            <a:r>
              <a:rPr lang="en-US" sz="2000" i="1" dirty="0">
                <a:latin typeface="Calibri"/>
                <a:cs typeface="Calibri"/>
              </a:rPr>
              <a:t>Traffic</a:t>
            </a:r>
            <a:r>
              <a:rPr lang="en-US" sz="2000" dirty="0">
                <a:latin typeface="Calibri"/>
                <a:cs typeface="Calibri"/>
              </a:rPr>
              <a:t> and </a:t>
            </a:r>
            <a:r>
              <a:rPr lang="en-US" sz="2000" i="1" dirty="0">
                <a:latin typeface="Calibri"/>
                <a:cs typeface="Calibri"/>
              </a:rPr>
              <a:t>Drips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End up with arrows that reflect correlation, not causation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do the arrows really mean?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Topology may happen to encode causal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Topology really encodes conditional independence</a:t>
            </a: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6096000"/>
            <a:ext cx="4754535" cy="272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Bayes’</a:t>
            </a:r>
            <a:r>
              <a:rPr lang="en-US" altLang="ja-JP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Nets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1468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So far: how a 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 encodes a joint distribution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Next: how to answer queries about that distribution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Today: 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First assembled BNs using an intuitive notion of conditional independence as causality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Then saw that key property is conditional independence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Main goal: answer queries about conditional independence and influence 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After that: how to answer numerical queries (inference)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22" y="1524000"/>
            <a:ext cx="5332633" cy="38861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86000"/>
            <a:ext cx="4277676" cy="3527981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Nets: Independence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2493298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Probability Recap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304799" y="1600200"/>
            <a:ext cx="11201401" cy="4525963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Conditional probability</a:t>
            </a:r>
          </a:p>
          <a:p>
            <a:pPr lvl="2">
              <a:buFont typeface="Wingdings" charset="0"/>
              <a:buChar char="§"/>
              <a:defRPr/>
            </a:pPr>
            <a:endParaRPr lang="en-US" sz="2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Product rule</a:t>
            </a:r>
          </a:p>
          <a:p>
            <a:pPr lvl="2">
              <a:buFont typeface="Wingdings" charset="0"/>
              <a:buChar char="§"/>
              <a:defRPr/>
            </a:pPr>
            <a:endParaRPr lang="en-US" sz="2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Chain rule </a:t>
            </a:r>
            <a:endParaRPr lang="en-US" sz="2400" dirty="0"/>
          </a:p>
          <a:p>
            <a:pPr marL="0" indent="0">
              <a:buFont typeface="Wingdings" charset="0"/>
              <a:buNone/>
              <a:defRPr/>
            </a:pPr>
            <a:endParaRPr lang="en-US" sz="1600" dirty="0"/>
          </a:p>
          <a:p>
            <a:pPr marL="0" indent="0">
              <a:buFont typeface="Wingdings" charset="0"/>
              <a:buNone/>
              <a:defRPr/>
            </a:pPr>
            <a:endParaRPr lang="en-US" sz="1600" dirty="0"/>
          </a:p>
          <a:p>
            <a:pPr marL="0" indent="0">
              <a:buFont typeface="Wingdings" charset="0"/>
              <a:buNone/>
              <a:defRPr/>
            </a:pPr>
            <a:endParaRPr lang="en-US" sz="16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X, Y independent if and only if:</a:t>
            </a:r>
          </a:p>
          <a:p>
            <a:pPr lvl="4">
              <a:buFont typeface="Wingdings" charset="0"/>
              <a:buChar char="§"/>
              <a:defRPr/>
            </a:pPr>
            <a:endParaRPr lang="en-US" sz="16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X and Y are conditionally independent given Z if and only if:</a:t>
            </a:r>
            <a:endParaRPr lang="en-US" dirty="0"/>
          </a:p>
          <a:p>
            <a:pPr>
              <a:buFont typeface="Wingdings" charset="0"/>
              <a:buChar char="§"/>
              <a:defRPr/>
            </a:pPr>
            <a:endParaRPr lang="en-US" dirty="0"/>
          </a:p>
        </p:txBody>
      </p:sp>
      <p:pic>
        <p:nvPicPr>
          <p:cNvPr id="17412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6" y="2570706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867520"/>
            <a:ext cx="37957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6172200"/>
            <a:ext cx="48418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5803900"/>
            <a:ext cx="1401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6737" y="3505200"/>
            <a:ext cx="6646512" cy="970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Bayes’ Nets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 Bayes’ net is an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>
                <a:latin typeface="Calibri"/>
                <a:cs typeface="Calibri"/>
              </a:rPr>
              <a:t>	efficient encoding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>
                <a:latin typeface="Calibri"/>
                <a:cs typeface="Calibri"/>
              </a:rPr>
              <a:t>	of a probabilistic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>
                <a:latin typeface="Calibri"/>
                <a:cs typeface="Calibri"/>
              </a:rPr>
              <a:t>	model of a domain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Questions we can ask:</a:t>
            </a:r>
          </a:p>
          <a:p>
            <a:pPr lvl="6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Inference: given a fixed BN, what is P(X | e)?</a:t>
            </a:r>
          </a:p>
          <a:p>
            <a:pPr lvl="6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Representation: given a BN graph, what kinds of distributions can it encode?</a:t>
            </a:r>
          </a:p>
          <a:p>
            <a:pPr lvl="6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Modeling: what BN is most appropriate for a given domain?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1295400"/>
            <a:ext cx="4138471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440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Semantics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495801"/>
            <a:ext cx="2062553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2" y="1371600"/>
            <a:ext cx="3724088" cy="27139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72" y="1143000"/>
            <a:ext cx="2635227" cy="175259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94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72" y="1143000"/>
            <a:ext cx="2635227" cy="1752600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05256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772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variables are </a:t>
            </a:r>
            <a:r>
              <a:rPr lang="en-US" sz="2400" i="1" dirty="0">
                <a:latin typeface="Calibri"/>
                <a:cs typeface="Calibri"/>
              </a:rPr>
              <a:t>independent</a:t>
            </a:r>
            <a:r>
              <a:rPr lang="en-US" sz="2400" dirty="0">
                <a:latin typeface="Calibri"/>
                <a:cs typeface="Calibri"/>
              </a:rPr>
              <a:t> if: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This says that their joint distribution </a:t>
            </a:r>
            <a:r>
              <a:rPr lang="en-US" sz="2000" i="1" dirty="0">
                <a:latin typeface="Calibri"/>
                <a:cs typeface="Calibri"/>
              </a:rPr>
              <a:t>factors</a:t>
            </a:r>
            <a:r>
              <a:rPr lang="en-US" sz="2000" dirty="0">
                <a:latin typeface="Calibri"/>
                <a:cs typeface="Calibri"/>
              </a:rPr>
              <a:t> into a product two simpler distributions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Another form:</a:t>
            </a: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		</a:t>
            </a: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write: 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Independence is a simplifying </a:t>
            </a:r>
            <a:r>
              <a:rPr lang="en-US" sz="2400" i="1" dirty="0">
                <a:latin typeface="Calibri"/>
                <a:cs typeface="Calibri"/>
              </a:rPr>
              <a:t>modeling assumption</a:t>
            </a:r>
          </a:p>
          <a:p>
            <a:pPr lvl="6">
              <a:lnSpc>
                <a:spcPct val="80000"/>
              </a:lnSpc>
            </a:pPr>
            <a:endParaRPr lang="en-US" sz="1200" i="1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i="1" dirty="0">
                <a:latin typeface="Calibri"/>
                <a:cs typeface="Calibri"/>
              </a:rPr>
              <a:t>Empirical </a:t>
            </a:r>
            <a:r>
              <a:rPr lang="en-US" sz="2000" dirty="0">
                <a:latin typeface="Calibri"/>
                <a:cs typeface="Calibri"/>
              </a:rPr>
              <a:t>joint distributions: at best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close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to independent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What could we assume for {Weather, Traffic, Cavity, Toothache}?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8488" y="1925638"/>
            <a:ext cx="3795712" cy="2988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3886200"/>
            <a:ext cx="3048000" cy="3137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4648200"/>
            <a:ext cx="1016000" cy="2627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69" y="1828800"/>
            <a:ext cx="4257231" cy="37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Size of a Bayes</a:t>
            </a:r>
            <a:r>
              <a:rPr lang="ja-JP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>
                <a:latin typeface="Calibri"/>
                <a:ea typeface="ＭＳ Ｐゴシック" pitchFamily="34" charset="-128"/>
                <a:cs typeface="Calibri"/>
              </a:rPr>
              <a:t> Net</a:t>
            </a:r>
            <a:endParaRPr lang="en-US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0762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1816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How big is a joint distribution over N Boolean variables?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3200" baseline="30000" dirty="0">
                <a:latin typeface="Calibri"/>
                <a:ea typeface="ＭＳ Ｐゴシック" pitchFamily="34" charset="-128"/>
                <a:cs typeface="Calibri"/>
              </a:rPr>
              <a:t>N</a:t>
            </a:r>
          </a:p>
          <a:p>
            <a:pPr lvl="7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How big is an N-node net if nodes have up to k parents?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O(N * 2</a:t>
            </a:r>
            <a:r>
              <a:rPr lang="en-US" sz="3200" baseline="30000" dirty="0">
                <a:latin typeface="Calibri"/>
                <a:ea typeface="ＭＳ Ｐゴシック" pitchFamily="34" charset="-128"/>
                <a:cs typeface="Calibri"/>
              </a:rPr>
              <a:t>k+1</a:t>
            </a: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762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81200"/>
            <a:ext cx="23304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4208551"/>
            <a:ext cx="7696198" cy="267442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38800" y="1371600"/>
            <a:ext cx="6400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Both give you the power to calculate</a:t>
            </a:r>
          </a:p>
          <a:p>
            <a:pPr lvl="7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BNs: Huge space savings!</a:t>
            </a:r>
          </a:p>
          <a:p>
            <a:pPr lvl="5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Also easier to elicit local CPTs</a:t>
            </a:r>
          </a:p>
          <a:p>
            <a:pPr lvl="6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Also faster to answer queries (coming)	</a:t>
            </a:r>
          </a:p>
          <a:p>
            <a:pPr lvl="5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3124200" y="1397001"/>
            <a:ext cx="86614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Representation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Conditional Independences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Probabilistic Inference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Learning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38916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47800"/>
            <a:ext cx="5667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7162800" y="39624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8749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0871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X and Y are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independent </a:t>
            </a:r>
            <a:r>
              <a:rPr lang="en-US" dirty="0">
                <a:latin typeface="Calibri"/>
                <a:cs typeface="Calibri"/>
              </a:rPr>
              <a:t>if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X and Y are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conditionally independent</a:t>
            </a:r>
            <a:r>
              <a:rPr lang="en-US" dirty="0">
                <a:latin typeface="Calibri"/>
                <a:cs typeface="Calibri"/>
              </a:rPr>
              <a:t> given Z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(Conditional) independence is a property of a distribution</a:t>
            </a:r>
          </a:p>
          <a:p>
            <a:pPr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Example: 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10874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51075"/>
            <a:ext cx="10160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493" name="Line 5"/>
          <p:cNvSpPr>
            <a:spLocks noChangeShapeType="1"/>
          </p:cNvSpPr>
          <p:nvPr/>
        </p:nvSpPr>
        <p:spPr bwMode="auto">
          <a:xfrm>
            <a:off x="5867400" y="23622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553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12975"/>
            <a:ext cx="431006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7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10000"/>
            <a:ext cx="1401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724400"/>
            <a:ext cx="4327711" cy="2885140"/>
          </a:xfrm>
          <a:prstGeom prst="rect">
            <a:avLst/>
          </a:prstGeom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5638800"/>
            <a:ext cx="3469361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790818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Bayes Nets: Assumptions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754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Assumptions we are required to make to define the Bayes net when given the graph: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2"/>
            <a:endParaRPr lang="en-US" sz="16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Beyond above 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chain rule 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Bayes net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”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 conditional independence assumptions </a:t>
            </a:r>
          </a:p>
          <a:p>
            <a:pPr lvl="6"/>
            <a:endParaRPr lang="en-US" altLang="ja-JP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Often additional conditional independences</a:t>
            </a:r>
          </a:p>
          <a:p>
            <a:pPr lvl="7"/>
            <a:endParaRPr lang="en-US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They can be read off the graph</a:t>
            </a:r>
          </a:p>
          <a:p>
            <a:pPr lvl="4"/>
            <a:endParaRPr lang="en-US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Important for modeling: understand assumptions made when choosing a Bayes net graph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245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8400"/>
            <a:ext cx="47561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752600"/>
            <a:ext cx="4859973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9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457200" y="2636837"/>
            <a:ext cx="10972800" cy="3382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Conditional independence assumptions directly from simplifications in chain rule: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Additional implied conditional independence assumptions?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57550" y="1524000"/>
            <a:ext cx="5657850" cy="838200"/>
            <a:chOff x="3962400" y="1676400"/>
            <a:chExt cx="4114800" cy="609600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39624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5181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6324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8" name="AutoShape 7"/>
            <p:cNvCxnSpPr>
              <a:cxnSpLocks noChangeShapeType="1"/>
              <a:stCxn id="5" idx="6"/>
              <a:endCxn id="6" idx="2"/>
            </p:cNvCxnSpPr>
            <p:nvPr/>
          </p:nvCxnSpPr>
          <p:spPr bwMode="auto">
            <a:xfrm>
              <a:off x="4586288" y="1981200"/>
              <a:ext cx="581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AutoShape 8"/>
            <p:cNvCxnSpPr>
              <a:cxnSpLocks noChangeShapeType="1"/>
              <a:stCxn id="6" idx="6"/>
              <a:endCxn id="7" idx="2"/>
            </p:cNvCxnSpPr>
            <p:nvPr/>
          </p:nvCxnSpPr>
          <p:spPr bwMode="auto">
            <a:xfrm>
              <a:off x="5805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7467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W</a:t>
              </a:r>
            </a:p>
          </p:txBody>
        </p:sp>
        <p:cxnSp>
          <p:nvCxnSpPr>
            <p:cNvPr id="11" name="AutoShape 8"/>
            <p:cNvCxnSpPr>
              <a:cxnSpLocks noChangeShapeType="1"/>
              <a:endCxn id="10" idx="2"/>
            </p:cNvCxnSpPr>
            <p:nvPr/>
          </p:nvCxnSpPr>
          <p:spPr bwMode="auto">
            <a:xfrm>
              <a:off x="6948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Independence in a BN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524000"/>
            <a:ext cx="96012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Important question about a BN: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Are two nodes independent given certain evidence?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If yes, can prove using algebra (tedious in general)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If no, can prove with a counter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Example: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Question: are X and Z necessarily independent?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Answer: no.  Example: low pressure causes rain, which causes traffic.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X can influence Z, Z can influence X (via Y)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Addendum: they </a:t>
            </a:r>
            <a:r>
              <a:rPr lang="en-US" sz="2000" i="1" dirty="0">
                <a:latin typeface="Calibri"/>
                <a:cs typeface="Calibri"/>
              </a:rPr>
              <a:t>could </a:t>
            </a:r>
            <a:r>
              <a:rPr lang="en-US" sz="2000" dirty="0">
                <a:latin typeface="Calibri"/>
                <a:cs typeface="Calibri"/>
              </a:rPr>
              <a:t>be independent: how?</a:t>
            </a:r>
          </a:p>
        </p:txBody>
      </p:sp>
      <p:sp>
        <p:nvSpPr>
          <p:cNvPr id="1088516" name="Oval 4"/>
          <p:cNvSpPr>
            <a:spLocks noChangeArrowheads="1"/>
          </p:cNvSpPr>
          <p:nvPr/>
        </p:nvSpPr>
        <p:spPr bwMode="auto">
          <a:xfrm>
            <a:off x="44958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X</a:t>
            </a:r>
          </a:p>
        </p:txBody>
      </p:sp>
      <p:sp>
        <p:nvSpPr>
          <p:cNvPr id="1088517" name="Oval 5"/>
          <p:cNvSpPr>
            <a:spLocks noChangeArrowheads="1"/>
          </p:cNvSpPr>
          <p:nvPr/>
        </p:nvSpPr>
        <p:spPr bwMode="auto">
          <a:xfrm>
            <a:off x="57150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Y</a:t>
            </a:r>
          </a:p>
        </p:txBody>
      </p:sp>
      <p:sp>
        <p:nvSpPr>
          <p:cNvPr id="1088518" name="Oval 6"/>
          <p:cNvSpPr>
            <a:spLocks noChangeArrowheads="1"/>
          </p:cNvSpPr>
          <p:nvPr/>
        </p:nvSpPr>
        <p:spPr bwMode="auto">
          <a:xfrm>
            <a:off x="68580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Z</a:t>
            </a:r>
          </a:p>
        </p:txBody>
      </p:sp>
      <p:cxnSp>
        <p:nvCxnSpPr>
          <p:cNvPr id="1088519" name="AutoShape 7"/>
          <p:cNvCxnSpPr>
            <a:cxnSpLocks noChangeShapeType="1"/>
            <a:stCxn id="1088516" idx="6"/>
            <a:endCxn id="1088517" idx="2"/>
          </p:cNvCxnSpPr>
          <p:nvPr/>
        </p:nvCxnSpPr>
        <p:spPr bwMode="auto">
          <a:xfrm>
            <a:off x="5119687" y="4140200"/>
            <a:ext cx="581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88520" name="AutoShape 8"/>
          <p:cNvCxnSpPr>
            <a:cxnSpLocks noChangeShapeType="1"/>
            <a:stCxn id="1088517" idx="6"/>
            <a:endCxn id="1088518" idx="2"/>
          </p:cNvCxnSpPr>
          <p:nvPr/>
        </p:nvCxnSpPr>
        <p:spPr bwMode="auto">
          <a:xfrm>
            <a:off x="6338887" y="4140200"/>
            <a:ext cx="504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869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6" grpId="0" animBg="1"/>
      <p:bldP spid="1088517" grpId="0" animBg="1"/>
      <p:bldP spid="10885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D-separation: Outline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95400"/>
            <a:ext cx="6733473" cy="49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D-separation: Outline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43000" y="1397001"/>
            <a:ext cx="106426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Study independence properties for triples</a:t>
            </a:r>
          </a:p>
          <a:p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Analyze complex cases in terms of member triples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D-separation: a condition / algorithm for answering such queries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5812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pressure          Y: Rain                          Z: Traffic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Low pressure causes rain causes traffic,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high pressure causes no rain causes no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traffic</a:t>
            </a: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numbers: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P( +y | +x ) = 1, P( -y | - x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Guaranteed X independent of Z given Y?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6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Evidence along the chain 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“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blocks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”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 the influence</a:t>
            </a: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pic>
        <p:nvPicPr>
          <p:cNvPr id="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3622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429000"/>
            <a:ext cx="2984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58200" y="5105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pressure          Y: Rain                          Z: Traffic</a:t>
            </a:r>
          </a:p>
        </p:txBody>
      </p:sp>
    </p:spTree>
    <p:extLst>
      <p:ext uri="{BB962C8B-B14F-4D97-AF65-F5344CB8AC3E}">
        <p14:creationId xmlns:p14="http://schemas.microsoft.com/office/powerpoint/2010/main" val="17400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Independence?</a:t>
            </a:r>
          </a:p>
        </p:txBody>
      </p:sp>
      <p:graphicFrame>
        <p:nvGraphicFramePr>
          <p:cNvPr id="10414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34608"/>
              </p:ext>
            </p:extLst>
          </p:nvPr>
        </p:nvGraphicFramePr>
        <p:xfrm>
          <a:off x="2278114" y="327739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1438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0476"/>
              </p:ext>
            </p:extLst>
          </p:nvPr>
        </p:nvGraphicFramePr>
        <p:xfrm>
          <a:off x="7394626" y="3285327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146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320077"/>
              </p:ext>
            </p:extLst>
          </p:nvPr>
        </p:nvGraphicFramePr>
        <p:xfrm>
          <a:off x="5135614" y="210899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41478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29775"/>
              </p:ext>
            </p:extLst>
          </p:nvPr>
        </p:nvGraphicFramePr>
        <p:xfrm>
          <a:off x="5140376" y="5076027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2614" y="2848765"/>
            <a:ext cx="1296987" cy="298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9789" y="173116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876" y="4704552"/>
            <a:ext cx="850900" cy="298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6589" y="2853527"/>
            <a:ext cx="1298575" cy="2985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263738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Project due causes both forums busy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    and lab full 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numbers: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        P( +x | +y ) = 1, P( -x | -y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 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due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X: Forums busy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Z: Lab full</a:t>
            </a:r>
          </a:p>
        </p:txBody>
      </p:sp>
    </p:spTree>
    <p:extLst>
      <p:ext uri="{BB962C8B-B14F-4D97-AF65-F5344CB8AC3E}">
        <p14:creationId xmlns:p14="http://schemas.microsoft.com/office/powerpoint/2010/main" val="413396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Guaranteed X and Z independent given Y?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CC0000"/>
                </a:solidFill>
                <a:latin typeface="Calibri"/>
                <a:cs typeface="Calibri"/>
              </a:rPr>
              <a:t>Observing the cause blocks influence between effects.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098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8458200" y="5181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pic>
        <p:nvPicPr>
          <p:cNvPr id="17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352800"/>
            <a:ext cx="297021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due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X: Forums busy</a:t>
            </a: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Z: Lab full</a:t>
            </a:r>
          </a:p>
        </p:txBody>
      </p:sp>
    </p:spTree>
    <p:extLst>
      <p:ext uri="{BB962C8B-B14F-4D97-AF65-F5344CB8AC3E}">
        <p14:creationId xmlns:p14="http://schemas.microsoft.com/office/powerpoint/2010/main" val="24148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3068642" cy="3886199"/>
          </a:xfrm>
          <a:prstGeom prst="rect">
            <a:avLst/>
          </a:prstGeom>
        </p:spPr>
      </p:pic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Common Effect</a:t>
            </a:r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5410200" cy="4800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Last configuration: two causes of one effect (v-structures)</a:t>
            </a:r>
          </a:p>
          <a:p>
            <a:pPr eaLnBrk="1" hangingPunct="1"/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914400" y="5802868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Z: Traffic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638800" y="1295400"/>
            <a:ext cx="6324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Are X and Y independent?</a:t>
            </a:r>
          </a:p>
          <a:p>
            <a:pPr lvl="8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Yes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 the ballgame and the rain cause traffic, but they are not correlated</a:t>
            </a:r>
          </a:p>
          <a:p>
            <a:pPr lvl="8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Still need to prove they must be (try it!)</a:t>
            </a:r>
          </a:p>
          <a:p>
            <a:pPr lvl="7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Are X </a:t>
            </a: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and 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independent </a:t>
            </a: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given Z?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6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No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 seeing traffic puts the rain and the ballgame in competition as explanation.</a:t>
            </a:r>
          </a:p>
          <a:p>
            <a:pPr lvl="7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This is backwards from the other cases</a:t>
            </a:r>
          </a:p>
          <a:p>
            <a:pPr lvl="8"/>
            <a:endParaRPr lang="en-US" sz="8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Observing an effect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activates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influence between possible causes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.</a:t>
            </a: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430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Raining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8194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Y: Ballgame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General Case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15" y="1524000"/>
            <a:ext cx="6946984" cy="44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83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General Case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76399"/>
            <a:ext cx="10058400" cy="4449765"/>
          </a:xfrm>
        </p:spPr>
        <p:txBody>
          <a:bodyPr/>
          <a:lstStyle/>
          <a:p>
            <a:r>
              <a:rPr lang="en-US" sz="2800" dirty="0"/>
              <a:t>General question: in a given BN, are two variables independent (given evidence)?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Solution: analyze the graph</a:t>
            </a:r>
          </a:p>
          <a:p>
            <a:pPr eaLnBrk="1" hangingPunct="1"/>
            <a:endParaRPr lang="en-US" sz="2800" dirty="0"/>
          </a:p>
          <a:p>
            <a:r>
              <a:rPr lang="en-US" sz="2800" dirty="0"/>
              <a:t>Any complex example can be broken</a:t>
            </a:r>
          </a:p>
          <a:p>
            <a:pPr marL="0" indent="0">
              <a:buNone/>
            </a:pPr>
            <a:r>
              <a:rPr lang="en-US" sz="2800" dirty="0"/>
              <a:t>    into repetitions of the three canonical cases</a:t>
            </a:r>
          </a:p>
          <a:p>
            <a:endParaRPr lang="en-US" sz="2800" dirty="0"/>
          </a:p>
          <a:p>
            <a:pPr marL="0" indent="0" eaLnBrk="1" hangingPunct="1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438400"/>
            <a:ext cx="377271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97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Reachability</a:t>
            </a:r>
          </a:p>
        </p:txBody>
      </p:sp>
      <p:sp>
        <p:nvSpPr>
          <p:cNvPr id="10946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Recipe: shade evidence nodes, look for paths in the resulting graph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Attempt 1: if two nodes are connected by an undirected path not blocked by a shaded node, they are conditionally independent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Almost works, but not quite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Where does it break?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Answer: the v-structure at T doesn’t count as a link in a path unless “active”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88773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R</a:t>
            </a:r>
            <a:endParaRPr lang="en-US" sz="2400" baseline="-2500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9486900" y="3886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T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19462" name="AutoShape 6"/>
          <p:cNvCxnSpPr>
            <a:cxnSpLocks noChangeShapeType="1"/>
            <a:stCxn id="19460" idx="4"/>
            <a:endCxn id="19461" idx="1"/>
          </p:cNvCxnSpPr>
          <p:nvPr/>
        </p:nvCxnSpPr>
        <p:spPr bwMode="auto">
          <a:xfrm>
            <a:off x="9144000" y="30622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103251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B</a:t>
            </a:r>
          </a:p>
        </p:txBody>
      </p:sp>
      <p:cxnSp>
        <p:nvCxnSpPr>
          <p:cNvPr id="19464" name="AutoShape 8"/>
          <p:cNvCxnSpPr>
            <a:cxnSpLocks noChangeShapeType="1"/>
            <a:stCxn id="19463" idx="4"/>
            <a:endCxn id="19461" idx="7"/>
          </p:cNvCxnSpPr>
          <p:nvPr/>
        </p:nvCxnSpPr>
        <p:spPr bwMode="auto">
          <a:xfrm flipH="1">
            <a:off x="9942513" y="30622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5" name="Oval 9"/>
          <p:cNvSpPr>
            <a:spLocks noChangeArrowheads="1"/>
          </p:cNvSpPr>
          <p:nvPr/>
        </p:nvSpPr>
        <p:spPr bwMode="auto">
          <a:xfrm>
            <a:off x="8305800" y="3871913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D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19466" name="AutoShape 10"/>
          <p:cNvCxnSpPr>
            <a:cxnSpLocks noChangeShapeType="1"/>
            <a:stCxn id="19460" idx="4"/>
            <a:endCxn id="19465" idx="0"/>
          </p:cNvCxnSpPr>
          <p:nvPr/>
        </p:nvCxnSpPr>
        <p:spPr bwMode="auto">
          <a:xfrm flipH="1">
            <a:off x="8572500" y="3062288"/>
            <a:ext cx="571500" cy="795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7" name="Oval 11"/>
          <p:cNvSpPr>
            <a:spLocks noChangeArrowheads="1"/>
          </p:cNvSpPr>
          <p:nvPr/>
        </p:nvSpPr>
        <p:spPr bwMode="auto">
          <a:xfrm>
            <a:off x="8878888" y="1371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L</a:t>
            </a:r>
          </a:p>
        </p:txBody>
      </p:sp>
      <p:cxnSp>
        <p:nvCxnSpPr>
          <p:cNvPr id="19468" name="AutoShape 12"/>
          <p:cNvCxnSpPr>
            <a:cxnSpLocks noChangeShapeType="1"/>
            <a:stCxn id="19467" idx="4"/>
            <a:endCxn id="19460" idx="0"/>
          </p:cNvCxnSpPr>
          <p:nvPr/>
        </p:nvCxnSpPr>
        <p:spPr bwMode="auto">
          <a:xfrm flipH="1">
            <a:off x="9144000" y="1919288"/>
            <a:ext cx="1588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4648200"/>
            <a:ext cx="6286500" cy="4191000"/>
          </a:xfrm>
          <a:prstGeom prst="rect">
            <a:avLst/>
          </a:prstGeom>
        </p:spPr>
      </p:pic>
      <p:pic>
        <p:nvPicPr>
          <p:cNvPr id="3" name="Picture 2" descr="LowPressur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264851"/>
            <a:ext cx="990600" cy="76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Active / Inactive Paths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144780" y="1447800"/>
            <a:ext cx="755142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Question: Are X and Y conditionally independent given evidence variables {Z}?</a:t>
            </a:r>
            <a:endParaRPr lang="en-US" sz="14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Yes, if X and Y 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d-separated</a:t>
            </a:r>
            <a:r>
              <a:rPr lang="ja-JP" altLang="en-US" sz="18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by Z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Consider all (undirected) paths from X to Y</a:t>
            </a:r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No active paths = independence!</a:t>
            </a:r>
          </a:p>
          <a:p>
            <a:pPr lvl="2" eaLnBrk="1" hangingPunct="1">
              <a:lnSpc>
                <a:spcPct val="80000"/>
              </a:lnSpc>
            </a:pPr>
            <a:endParaRPr lang="en-US" sz="1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path is active if each triple is active: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Causal chain A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 where B is unobserved (either direction)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Common cause A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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 where B is unobserved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Common effect (aka v-structure)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A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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 where B </a:t>
            </a:r>
            <a:r>
              <a:rPr lang="en-US" sz="1800" i="1" dirty="0">
                <a:latin typeface="Calibri"/>
                <a:ea typeface="ＭＳ Ｐゴシック" pitchFamily="34" charset="-128"/>
                <a:cs typeface="Calibri"/>
              </a:rPr>
              <a:t>or one of its </a:t>
            </a:r>
            <a:r>
              <a:rPr lang="en-US" sz="1800" i="1" dirty="0" err="1">
                <a:latin typeface="Calibri"/>
                <a:ea typeface="ＭＳ Ｐゴシック" pitchFamily="34" charset="-128"/>
                <a:cs typeface="Calibri"/>
              </a:rPr>
              <a:t>descendents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is observed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000" dirty="0">
                <a:latin typeface="Calibri"/>
                <a:ea typeface="ＭＳ Ｐゴシック" pitchFamily="34" charset="-128"/>
                <a:cs typeface="Calibri"/>
              </a:rPr>
              <a:t>	</a:t>
            </a:r>
          </a:p>
          <a:p>
            <a:pPr eaLnBrk="1" hangingPunct="1">
              <a:lnSpc>
                <a:spcPct val="80000"/>
              </a:lnSpc>
              <a:buClr>
                <a:srgbClr val="333399"/>
              </a:buClr>
            </a:pPr>
            <a:endParaRPr lang="en-US" sz="2400" dirty="0">
              <a:solidFill>
                <a:srgbClr val="333399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ea typeface="ＭＳ Ｐゴシック" pitchFamily="34" charset="-128"/>
                <a:cs typeface="Calibri"/>
              </a:rPr>
              <a:t>All it takes to block a path is a single inactive segment</a:t>
            </a: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grpSp>
        <p:nvGrpSpPr>
          <p:cNvPr id="59395" name="Group 186"/>
          <p:cNvGrpSpPr>
            <a:grpSpLocks/>
          </p:cNvGrpSpPr>
          <p:nvPr/>
        </p:nvGrpSpPr>
        <p:grpSpPr bwMode="auto">
          <a:xfrm>
            <a:off x="7620000" y="2041525"/>
            <a:ext cx="1600200" cy="320675"/>
            <a:chOff x="4572000" y="1676400"/>
            <a:chExt cx="1905000" cy="381000"/>
          </a:xfrm>
        </p:grpSpPr>
        <p:sp>
          <p:nvSpPr>
            <p:cNvPr id="59437" name="Oval 9"/>
            <p:cNvSpPr>
              <a:spLocks noChangeArrowheads="1"/>
            </p:cNvSpPr>
            <p:nvPr/>
          </p:nvSpPr>
          <p:spPr bwMode="auto">
            <a:xfrm>
              <a:off x="4572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38" name="Oval 9"/>
            <p:cNvSpPr>
              <a:spLocks noChangeArrowheads="1"/>
            </p:cNvSpPr>
            <p:nvPr/>
          </p:nvSpPr>
          <p:spPr bwMode="auto">
            <a:xfrm>
              <a:off x="5334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39" name="Oval 9"/>
            <p:cNvSpPr>
              <a:spLocks noChangeArrowheads="1"/>
            </p:cNvSpPr>
            <p:nvPr/>
          </p:nvSpPr>
          <p:spPr bwMode="auto">
            <a:xfrm>
              <a:off x="6096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40" name="AutoShape 10"/>
            <p:cNvCxnSpPr>
              <a:cxnSpLocks noChangeShapeType="1"/>
              <a:stCxn id="59437" idx="6"/>
              <a:endCxn id="59438" idx="2"/>
            </p:cNvCxnSpPr>
            <p:nvPr/>
          </p:nvCxnSpPr>
          <p:spPr bwMode="auto">
            <a:xfrm>
              <a:off x="49530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41" name="AutoShape 10"/>
            <p:cNvCxnSpPr>
              <a:cxnSpLocks noChangeShapeType="1"/>
              <a:stCxn id="59438" idx="6"/>
              <a:endCxn id="59439" idx="2"/>
            </p:cNvCxnSpPr>
            <p:nvPr/>
          </p:nvCxnSpPr>
          <p:spPr bwMode="auto">
            <a:xfrm>
              <a:off x="57150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6" name="Group 185"/>
          <p:cNvGrpSpPr>
            <a:grpSpLocks/>
          </p:cNvGrpSpPr>
          <p:nvPr/>
        </p:nvGrpSpPr>
        <p:grpSpPr bwMode="auto">
          <a:xfrm>
            <a:off x="9982200" y="2041525"/>
            <a:ext cx="1600200" cy="320675"/>
            <a:chOff x="6934200" y="1676400"/>
            <a:chExt cx="1905000" cy="381000"/>
          </a:xfrm>
        </p:grpSpPr>
        <p:sp>
          <p:nvSpPr>
            <p:cNvPr id="59432" name="Oval 9"/>
            <p:cNvSpPr>
              <a:spLocks noChangeArrowheads="1"/>
            </p:cNvSpPr>
            <p:nvPr/>
          </p:nvSpPr>
          <p:spPr bwMode="auto">
            <a:xfrm>
              <a:off x="69342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92" name="Oval 9"/>
            <p:cNvSpPr>
              <a:spLocks noChangeArrowheads="1"/>
            </p:cNvSpPr>
            <p:nvPr/>
          </p:nvSpPr>
          <p:spPr bwMode="auto">
            <a:xfrm>
              <a:off x="7695823" y="1676400"/>
              <a:ext cx="381756" cy="381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34" name="Oval 9"/>
            <p:cNvSpPr>
              <a:spLocks noChangeArrowheads="1"/>
            </p:cNvSpPr>
            <p:nvPr/>
          </p:nvSpPr>
          <p:spPr bwMode="auto">
            <a:xfrm>
              <a:off x="84582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35" name="AutoShape 10"/>
            <p:cNvCxnSpPr>
              <a:cxnSpLocks noChangeShapeType="1"/>
              <a:stCxn id="59432" idx="6"/>
              <a:endCxn id="92" idx="2"/>
            </p:cNvCxnSpPr>
            <p:nvPr/>
          </p:nvCxnSpPr>
          <p:spPr bwMode="auto">
            <a:xfrm>
              <a:off x="73152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36" name="AutoShape 10"/>
            <p:cNvCxnSpPr>
              <a:cxnSpLocks noChangeShapeType="1"/>
              <a:stCxn id="92" idx="6"/>
              <a:endCxn id="59434" idx="2"/>
            </p:cNvCxnSpPr>
            <p:nvPr/>
          </p:nvCxnSpPr>
          <p:spPr bwMode="auto">
            <a:xfrm>
              <a:off x="80772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7" name="Group 187"/>
          <p:cNvGrpSpPr>
            <a:grpSpLocks/>
          </p:cNvGrpSpPr>
          <p:nvPr/>
        </p:nvGrpSpPr>
        <p:grpSpPr bwMode="auto">
          <a:xfrm>
            <a:off x="7620000" y="2776538"/>
            <a:ext cx="1600200" cy="576262"/>
            <a:chOff x="4572000" y="2362200"/>
            <a:chExt cx="1905000" cy="685800"/>
          </a:xfrm>
        </p:grpSpPr>
        <p:sp>
          <p:nvSpPr>
            <p:cNvPr id="59427" name="Oval 9"/>
            <p:cNvSpPr>
              <a:spLocks noChangeArrowheads="1"/>
            </p:cNvSpPr>
            <p:nvPr/>
          </p:nvSpPr>
          <p:spPr bwMode="auto">
            <a:xfrm>
              <a:off x="45720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28" name="Oval 9"/>
            <p:cNvSpPr>
              <a:spLocks noChangeArrowheads="1"/>
            </p:cNvSpPr>
            <p:nvPr/>
          </p:nvSpPr>
          <p:spPr bwMode="auto">
            <a:xfrm>
              <a:off x="5334000" y="23622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29" name="Oval 9"/>
            <p:cNvSpPr>
              <a:spLocks noChangeArrowheads="1"/>
            </p:cNvSpPr>
            <p:nvPr/>
          </p:nvSpPr>
          <p:spPr bwMode="auto">
            <a:xfrm>
              <a:off x="60960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30" name="AutoShape 10"/>
            <p:cNvCxnSpPr>
              <a:cxnSpLocks noChangeShapeType="1"/>
              <a:stCxn id="59428" idx="2"/>
              <a:endCxn id="59427" idx="7"/>
            </p:cNvCxnSpPr>
            <p:nvPr/>
          </p:nvCxnSpPr>
          <p:spPr bwMode="auto">
            <a:xfrm rot="10800000" flipV="1">
              <a:off x="4897204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31" name="AutoShape 10"/>
            <p:cNvCxnSpPr>
              <a:cxnSpLocks noChangeShapeType="1"/>
              <a:stCxn id="59428" idx="6"/>
              <a:endCxn id="59429" idx="1"/>
            </p:cNvCxnSpPr>
            <p:nvPr/>
          </p:nvCxnSpPr>
          <p:spPr bwMode="auto">
            <a:xfrm>
              <a:off x="5715000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8" name="Group 184"/>
          <p:cNvGrpSpPr>
            <a:grpSpLocks/>
          </p:cNvGrpSpPr>
          <p:nvPr/>
        </p:nvGrpSpPr>
        <p:grpSpPr bwMode="auto">
          <a:xfrm>
            <a:off x="9982200" y="2776538"/>
            <a:ext cx="1600200" cy="576262"/>
            <a:chOff x="6934200" y="2362200"/>
            <a:chExt cx="1905000" cy="685800"/>
          </a:xfrm>
        </p:grpSpPr>
        <p:sp>
          <p:nvSpPr>
            <p:cNvPr id="59422" name="Oval 9"/>
            <p:cNvSpPr>
              <a:spLocks noChangeArrowheads="1"/>
            </p:cNvSpPr>
            <p:nvPr/>
          </p:nvSpPr>
          <p:spPr bwMode="auto">
            <a:xfrm>
              <a:off x="69342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7695823" y="2362200"/>
              <a:ext cx="381756" cy="38163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24" name="Oval 9"/>
            <p:cNvSpPr>
              <a:spLocks noChangeArrowheads="1"/>
            </p:cNvSpPr>
            <p:nvPr/>
          </p:nvSpPr>
          <p:spPr bwMode="auto">
            <a:xfrm>
              <a:off x="84582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25" name="AutoShape 10"/>
            <p:cNvCxnSpPr>
              <a:cxnSpLocks noChangeShapeType="1"/>
              <a:stCxn id="107" idx="2"/>
              <a:endCxn id="59422" idx="7"/>
            </p:cNvCxnSpPr>
            <p:nvPr/>
          </p:nvCxnSpPr>
          <p:spPr bwMode="auto">
            <a:xfrm rot="10800000" flipV="1">
              <a:off x="7259404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26" name="AutoShape 10"/>
            <p:cNvCxnSpPr>
              <a:cxnSpLocks noChangeShapeType="1"/>
              <a:stCxn id="107" idx="6"/>
              <a:endCxn id="59424" idx="1"/>
            </p:cNvCxnSpPr>
            <p:nvPr/>
          </p:nvCxnSpPr>
          <p:spPr bwMode="auto">
            <a:xfrm>
              <a:off x="8077200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9" name="Group 183"/>
          <p:cNvGrpSpPr>
            <a:grpSpLocks/>
          </p:cNvGrpSpPr>
          <p:nvPr/>
        </p:nvGrpSpPr>
        <p:grpSpPr bwMode="auto">
          <a:xfrm>
            <a:off x="9982200" y="4084638"/>
            <a:ext cx="1600200" cy="639762"/>
            <a:chOff x="6934200" y="3810000"/>
            <a:chExt cx="1905000" cy="762000"/>
          </a:xfrm>
        </p:grpSpPr>
        <p:sp>
          <p:nvSpPr>
            <p:cNvPr id="59417" name="Oval 9"/>
            <p:cNvSpPr>
              <a:spLocks noChangeArrowheads="1"/>
            </p:cNvSpPr>
            <p:nvPr/>
          </p:nvSpPr>
          <p:spPr bwMode="auto">
            <a:xfrm>
              <a:off x="69342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18" name="Oval 9"/>
            <p:cNvSpPr>
              <a:spLocks noChangeArrowheads="1"/>
            </p:cNvSpPr>
            <p:nvPr/>
          </p:nvSpPr>
          <p:spPr bwMode="auto">
            <a:xfrm>
              <a:off x="7696200" y="4191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19" name="Oval 9"/>
            <p:cNvSpPr>
              <a:spLocks noChangeArrowheads="1"/>
            </p:cNvSpPr>
            <p:nvPr/>
          </p:nvSpPr>
          <p:spPr bwMode="auto">
            <a:xfrm>
              <a:off x="84582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20" name="AutoShape 10"/>
            <p:cNvCxnSpPr>
              <a:cxnSpLocks noChangeShapeType="1"/>
              <a:stCxn id="59417" idx="6"/>
              <a:endCxn id="59418" idx="1"/>
            </p:cNvCxnSpPr>
            <p:nvPr/>
          </p:nvCxnSpPr>
          <p:spPr bwMode="auto">
            <a:xfrm>
              <a:off x="7315200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21" name="AutoShape 10"/>
            <p:cNvCxnSpPr>
              <a:cxnSpLocks noChangeShapeType="1"/>
              <a:stCxn id="59419" idx="2"/>
              <a:endCxn id="59418" idx="7"/>
            </p:cNvCxnSpPr>
            <p:nvPr/>
          </p:nvCxnSpPr>
          <p:spPr bwMode="auto">
            <a:xfrm rot="10800000" flipV="1">
              <a:off x="8021404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400" name="Group 188"/>
          <p:cNvGrpSpPr>
            <a:grpSpLocks/>
          </p:cNvGrpSpPr>
          <p:nvPr/>
        </p:nvGrpSpPr>
        <p:grpSpPr bwMode="auto">
          <a:xfrm>
            <a:off x="7620000" y="4084638"/>
            <a:ext cx="1600200" cy="639762"/>
            <a:chOff x="4572000" y="3810000"/>
            <a:chExt cx="1905000" cy="762000"/>
          </a:xfrm>
        </p:grpSpPr>
        <p:sp>
          <p:nvSpPr>
            <p:cNvPr id="59412" name="Oval 9"/>
            <p:cNvSpPr>
              <a:spLocks noChangeArrowheads="1"/>
            </p:cNvSpPr>
            <p:nvPr/>
          </p:nvSpPr>
          <p:spPr bwMode="auto">
            <a:xfrm>
              <a:off x="45720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34" name="Oval 9"/>
            <p:cNvSpPr>
              <a:spLocks noChangeArrowheads="1"/>
            </p:cNvSpPr>
            <p:nvPr/>
          </p:nvSpPr>
          <p:spPr bwMode="auto">
            <a:xfrm>
              <a:off x="5333623" y="4191946"/>
              <a:ext cx="381756" cy="380054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14" name="Oval 9"/>
            <p:cNvSpPr>
              <a:spLocks noChangeArrowheads="1"/>
            </p:cNvSpPr>
            <p:nvPr/>
          </p:nvSpPr>
          <p:spPr bwMode="auto">
            <a:xfrm>
              <a:off x="60960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15" name="AutoShape 10"/>
            <p:cNvCxnSpPr>
              <a:cxnSpLocks noChangeShapeType="1"/>
              <a:stCxn id="59412" idx="6"/>
              <a:endCxn id="134" idx="1"/>
            </p:cNvCxnSpPr>
            <p:nvPr/>
          </p:nvCxnSpPr>
          <p:spPr bwMode="auto">
            <a:xfrm>
              <a:off x="4953000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16" name="AutoShape 10"/>
            <p:cNvCxnSpPr>
              <a:cxnSpLocks noChangeShapeType="1"/>
              <a:stCxn id="59414" idx="2"/>
              <a:endCxn id="134" idx="7"/>
            </p:cNvCxnSpPr>
            <p:nvPr/>
          </p:nvCxnSpPr>
          <p:spPr bwMode="auto">
            <a:xfrm rot="10800000" flipV="1">
              <a:off x="5659204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401" name="Group 189"/>
          <p:cNvGrpSpPr>
            <a:grpSpLocks/>
          </p:cNvGrpSpPr>
          <p:nvPr/>
        </p:nvGrpSpPr>
        <p:grpSpPr bwMode="auto">
          <a:xfrm>
            <a:off x="7620000" y="5029200"/>
            <a:ext cx="1600200" cy="1600200"/>
            <a:chOff x="4572000" y="4800600"/>
            <a:chExt cx="1905000" cy="1905000"/>
          </a:xfrm>
        </p:grpSpPr>
        <p:sp>
          <p:nvSpPr>
            <p:cNvPr id="59405" name="Oval 9"/>
            <p:cNvSpPr>
              <a:spLocks noChangeArrowheads="1"/>
            </p:cNvSpPr>
            <p:nvPr/>
          </p:nvSpPr>
          <p:spPr bwMode="auto">
            <a:xfrm>
              <a:off x="4572000" y="4800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06" name="Oval 9"/>
            <p:cNvSpPr>
              <a:spLocks noChangeArrowheads="1"/>
            </p:cNvSpPr>
            <p:nvPr/>
          </p:nvSpPr>
          <p:spPr bwMode="auto">
            <a:xfrm>
              <a:off x="6096000" y="4800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07" name="AutoShape 10"/>
            <p:cNvCxnSpPr>
              <a:cxnSpLocks noChangeShapeType="1"/>
              <a:stCxn id="59405" idx="6"/>
              <a:endCxn id="59410" idx="1"/>
            </p:cNvCxnSpPr>
            <p:nvPr/>
          </p:nvCxnSpPr>
          <p:spPr bwMode="auto">
            <a:xfrm>
              <a:off x="4953000" y="49911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08" name="AutoShape 10"/>
            <p:cNvCxnSpPr>
              <a:cxnSpLocks noChangeShapeType="1"/>
              <a:stCxn id="59406" idx="2"/>
              <a:endCxn id="59410" idx="7"/>
            </p:cNvCxnSpPr>
            <p:nvPr/>
          </p:nvCxnSpPr>
          <p:spPr bwMode="auto">
            <a:xfrm rot="10800000" flipV="1">
              <a:off x="5659204" y="49911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9" name="Oval 9"/>
            <p:cNvSpPr>
              <a:spLocks noChangeArrowheads="1"/>
            </p:cNvSpPr>
            <p:nvPr/>
          </p:nvSpPr>
          <p:spPr bwMode="auto">
            <a:xfrm>
              <a:off x="5333623" y="6323844"/>
              <a:ext cx="381756" cy="381756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10" name="Oval 9"/>
            <p:cNvSpPr>
              <a:spLocks noChangeArrowheads="1"/>
            </p:cNvSpPr>
            <p:nvPr/>
          </p:nvSpPr>
          <p:spPr bwMode="auto">
            <a:xfrm>
              <a:off x="5334000" y="5181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5312833" y="5562223"/>
              <a:ext cx="468690" cy="752173"/>
            </a:xfrm>
            <a:custGeom>
              <a:avLst/>
              <a:gdLst>
                <a:gd name="connsiteX0" fmla="*/ 200186 w 467532"/>
                <a:gd name="connsiteY0" fmla="*/ 0 h 836909"/>
                <a:gd name="connsiteX1" fmla="*/ 440410 w 467532"/>
                <a:gd name="connsiteY1" fmla="*/ 294468 h 836909"/>
                <a:gd name="connsiteX2" fmla="*/ 37454 w 467532"/>
                <a:gd name="connsiteY2" fmla="*/ 503695 h 836909"/>
                <a:gd name="connsiteX3" fmla="*/ 215684 w 467532"/>
                <a:gd name="connsiteY3" fmla="*/ 836909 h 83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32" h="836909">
                  <a:moveTo>
                    <a:pt x="200186" y="0"/>
                  </a:moveTo>
                  <a:cubicBezTo>
                    <a:pt x="333859" y="105259"/>
                    <a:pt x="467532" y="210519"/>
                    <a:pt x="440410" y="294468"/>
                  </a:cubicBezTo>
                  <a:cubicBezTo>
                    <a:pt x="413288" y="378417"/>
                    <a:pt x="74908" y="413288"/>
                    <a:pt x="37454" y="503695"/>
                  </a:cubicBezTo>
                  <a:cubicBezTo>
                    <a:pt x="0" y="594102"/>
                    <a:pt x="107842" y="715505"/>
                    <a:pt x="215684" y="836909"/>
                  </a:cubicBezTo>
                </a:path>
              </a:pathLst>
            </a:cu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cxnSp>
        <p:nvCxnSpPr>
          <p:cNvPr id="182" name="Straight Connector 181"/>
          <p:cNvCxnSpPr/>
          <p:nvPr/>
        </p:nvCxnSpPr>
        <p:spPr>
          <a:xfrm rot="5400000">
            <a:off x="7124700" y="4076700"/>
            <a:ext cx="4954588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03" name="TextBox 190"/>
          <p:cNvSpPr txBox="1">
            <a:spLocks noChangeArrowheads="1"/>
          </p:cNvSpPr>
          <p:nvPr/>
        </p:nvSpPr>
        <p:spPr bwMode="auto">
          <a:xfrm>
            <a:off x="7620000" y="1371600"/>
            <a:ext cx="160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B050"/>
                </a:solidFill>
                <a:latin typeface="Calibri"/>
                <a:cs typeface="Calibri"/>
              </a:rPr>
              <a:t>Active Triples</a:t>
            </a:r>
          </a:p>
        </p:txBody>
      </p:sp>
      <p:sp>
        <p:nvSpPr>
          <p:cNvPr id="59404" name="TextBox 191"/>
          <p:cNvSpPr txBox="1">
            <a:spLocks noChangeArrowheads="1"/>
          </p:cNvSpPr>
          <p:nvPr/>
        </p:nvSpPr>
        <p:spPr bwMode="auto">
          <a:xfrm>
            <a:off x="9982200" y="1371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Inactive Triples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227774"/>
            <a:ext cx="4583532" cy="3384163"/>
          </a:xfrm>
          <a:prstGeom prst="rect">
            <a:avLst/>
          </a:prstGeom>
        </p:spPr>
      </p:pic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10591800" cy="4678363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>
                <a:latin typeface="Calibri"/>
                <a:cs typeface="Calibri"/>
              </a:rPr>
              <a:t>Query:	</a:t>
            </a:r>
            <a:endParaRPr lang="en-US" sz="1200" dirty="0">
              <a:latin typeface="Calibri"/>
              <a:cs typeface="Calibri"/>
            </a:endParaRPr>
          </a:p>
          <a:p>
            <a:pPr>
              <a:buFont typeface="Wingdings" charset="0"/>
              <a:buChar char="§"/>
              <a:defRPr/>
            </a:pPr>
            <a:endParaRPr lang="en-US" sz="1600" dirty="0">
              <a:latin typeface="Calibri"/>
              <a:cs typeface="Calibri"/>
            </a:endParaRPr>
          </a:p>
          <a:p>
            <a:pPr>
              <a:buFont typeface="Wingdings" charset="0"/>
              <a:buChar char="§"/>
              <a:defRPr/>
            </a:pPr>
            <a:r>
              <a:rPr lang="en-US" sz="2800" dirty="0">
                <a:latin typeface="Calibri"/>
                <a:cs typeface="Calibri"/>
              </a:rPr>
              <a:t>Check all (undirected!) paths between        and </a:t>
            </a:r>
          </a:p>
          <a:p>
            <a:pPr lvl="7">
              <a:buFont typeface="Wingdings" charset="0"/>
              <a:buChar char="§"/>
              <a:defRPr/>
            </a:pPr>
            <a:endParaRPr lang="en-US" sz="600" dirty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latin typeface="Calibri"/>
                <a:cs typeface="Calibri"/>
              </a:rPr>
              <a:t>If one or more active, then independence not guaranteed</a:t>
            </a:r>
          </a:p>
          <a:p>
            <a:pPr marL="0" indent="0">
              <a:buNone/>
              <a:defRPr/>
            </a:pPr>
            <a:r>
              <a:rPr lang="en-US" sz="2800" dirty="0">
                <a:latin typeface="Calibri"/>
                <a:cs typeface="Calibri"/>
              </a:rPr>
              <a:t>   </a:t>
            </a:r>
            <a:endParaRPr lang="en-US" dirty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latin typeface="Calibri"/>
                <a:cs typeface="Calibri"/>
              </a:rPr>
              <a:t>Otherwise (i.e. if all paths are inactive),</a:t>
            </a:r>
          </a:p>
          <a:p>
            <a:pPr marL="457176" lvl="1" indent="0">
              <a:buNone/>
              <a:defRPr/>
            </a:pPr>
            <a:r>
              <a:rPr lang="en-US" sz="2400" dirty="0">
                <a:latin typeface="Calibri"/>
                <a:cs typeface="Calibri"/>
              </a:rPr>
              <a:t>    then independence is guaranteed</a:t>
            </a:r>
          </a:p>
        </p:txBody>
      </p:sp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D-Separation</a:t>
            </a:r>
          </a:p>
        </p:txBody>
      </p:sp>
      <p:pic>
        <p:nvPicPr>
          <p:cNvPr id="60420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476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29000"/>
            <a:ext cx="4511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Box 8"/>
          <p:cNvSpPr txBox="1">
            <a:spLocks noChangeArrowheads="1"/>
          </p:cNvSpPr>
          <p:nvPr/>
        </p:nvSpPr>
        <p:spPr bwMode="auto">
          <a:xfrm>
            <a:off x="7299566" y="1219200"/>
            <a:ext cx="4461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44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60423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503862"/>
            <a:ext cx="43434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5" y="2247900"/>
            <a:ext cx="457200" cy="381000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2247900"/>
            <a:ext cx="495300" cy="4191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2895600" y="3429000"/>
            <a:ext cx="381000" cy="381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1096709" name="Text Box 5"/>
          <p:cNvSpPr txBox="1">
            <a:spLocks noChangeArrowheads="1"/>
          </p:cNvSpPr>
          <p:nvPr/>
        </p:nvSpPr>
        <p:spPr bwMode="auto">
          <a:xfrm>
            <a:off x="4972050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 dirty="0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2578100"/>
            <a:ext cx="981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181350"/>
            <a:ext cx="1347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6096000" y="4267200"/>
            <a:ext cx="14478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Oval 4"/>
          <p:cNvSpPr>
            <a:spLocks noChangeArrowheads="1"/>
          </p:cNvSpPr>
          <p:nvPr/>
        </p:nvSpPr>
        <p:spPr bwMode="auto">
          <a:xfrm>
            <a:off x="77724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9" name="Oval 5"/>
          <p:cNvSpPr>
            <a:spLocks noChangeArrowheads="1"/>
          </p:cNvSpPr>
          <p:nvPr/>
        </p:nvSpPr>
        <p:spPr bwMode="auto">
          <a:xfrm>
            <a:off x="8382000" y="3733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0" name="AutoShape 6"/>
          <p:cNvCxnSpPr>
            <a:cxnSpLocks noChangeShapeType="1"/>
            <a:stCxn id="61448" idx="4"/>
            <a:endCxn id="61449" idx="1"/>
          </p:cNvCxnSpPr>
          <p:nvPr/>
        </p:nvCxnSpPr>
        <p:spPr bwMode="auto">
          <a:xfrm>
            <a:off x="8039100" y="29098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51" name="Oval 7"/>
          <p:cNvSpPr>
            <a:spLocks noChangeArrowheads="1"/>
          </p:cNvSpPr>
          <p:nvPr/>
        </p:nvSpPr>
        <p:spPr bwMode="auto">
          <a:xfrm>
            <a:off x="92202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1452" name="AutoShape 8"/>
          <p:cNvCxnSpPr>
            <a:cxnSpLocks noChangeShapeType="1"/>
            <a:stCxn id="61451" idx="4"/>
            <a:endCxn id="61449" idx="7"/>
          </p:cNvCxnSpPr>
          <p:nvPr/>
        </p:nvCxnSpPr>
        <p:spPr bwMode="auto">
          <a:xfrm flipH="1">
            <a:off x="8837613" y="29098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53" name="Oval 13"/>
          <p:cNvSpPr>
            <a:spLocks noChangeArrowheads="1"/>
          </p:cNvSpPr>
          <p:nvPr/>
        </p:nvSpPr>
        <p:spPr bwMode="auto">
          <a:xfrm>
            <a:off x="83820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4" name="AutoShape 14"/>
          <p:cNvCxnSpPr>
            <a:cxnSpLocks noChangeShapeType="1"/>
            <a:stCxn id="61449" idx="4"/>
            <a:endCxn id="61453" idx="0"/>
          </p:cNvCxnSpPr>
          <p:nvPr/>
        </p:nvCxnSpPr>
        <p:spPr bwMode="auto">
          <a:xfrm>
            <a:off x="8648700" y="42814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810000"/>
            <a:ext cx="143668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70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63491" name="Oval 4"/>
          <p:cNvSpPr>
            <a:spLocks noChangeArrowheads="1"/>
          </p:cNvSpPr>
          <p:nvPr/>
        </p:nvSpPr>
        <p:spPr bwMode="auto">
          <a:xfrm>
            <a:off x="78311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2" name="Oval 5"/>
          <p:cNvSpPr>
            <a:spLocks noChangeArrowheads="1"/>
          </p:cNvSpPr>
          <p:nvPr/>
        </p:nvSpPr>
        <p:spPr bwMode="auto">
          <a:xfrm>
            <a:off x="8440737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3" name="AutoShape 6"/>
          <p:cNvCxnSpPr>
            <a:cxnSpLocks noChangeShapeType="1"/>
            <a:stCxn id="63491" idx="4"/>
            <a:endCxn id="63492" idx="1"/>
          </p:cNvCxnSpPr>
          <p:nvPr/>
        </p:nvCxnSpPr>
        <p:spPr bwMode="auto">
          <a:xfrm>
            <a:off x="8097837" y="3367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4" name="Oval 7"/>
          <p:cNvSpPr>
            <a:spLocks noChangeArrowheads="1"/>
          </p:cNvSpPr>
          <p:nvPr/>
        </p:nvSpPr>
        <p:spPr bwMode="auto">
          <a:xfrm>
            <a:off x="92789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3495" name="AutoShape 8"/>
          <p:cNvCxnSpPr>
            <a:cxnSpLocks noChangeShapeType="1"/>
            <a:stCxn id="63494" idx="4"/>
            <a:endCxn id="63492" idx="7"/>
          </p:cNvCxnSpPr>
          <p:nvPr/>
        </p:nvCxnSpPr>
        <p:spPr bwMode="auto">
          <a:xfrm flipH="1">
            <a:off x="8896350" y="33670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6" name="Oval 9"/>
          <p:cNvSpPr>
            <a:spLocks noChangeArrowheads="1"/>
          </p:cNvSpPr>
          <p:nvPr/>
        </p:nvSpPr>
        <p:spPr bwMode="auto">
          <a:xfrm>
            <a:off x="7259637" y="4176713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D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7" name="AutoShape 10"/>
          <p:cNvCxnSpPr>
            <a:cxnSpLocks noChangeShapeType="1"/>
            <a:stCxn id="63491" idx="4"/>
            <a:endCxn id="63496" idx="0"/>
          </p:cNvCxnSpPr>
          <p:nvPr/>
        </p:nvCxnSpPr>
        <p:spPr bwMode="auto">
          <a:xfrm flipH="1">
            <a:off x="7526337" y="3367088"/>
            <a:ext cx="571500" cy="795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8" name="Oval 11"/>
          <p:cNvSpPr>
            <a:spLocks noChangeArrowheads="1"/>
          </p:cNvSpPr>
          <p:nvPr/>
        </p:nvSpPr>
        <p:spPr bwMode="auto">
          <a:xfrm>
            <a:off x="7832725" y="1676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cxnSp>
        <p:nvCxnSpPr>
          <p:cNvPr id="63499" name="AutoShape 12"/>
          <p:cNvCxnSpPr>
            <a:cxnSpLocks noChangeShapeType="1"/>
            <a:stCxn id="63498" idx="4"/>
            <a:endCxn id="63491" idx="0"/>
          </p:cNvCxnSpPr>
          <p:nvPr/>
        </p:nvCxnSpPr>
        <p:spPr bwMode="auto">
          <a:xfrm flipH="1">
            <a:off x="8097837" y="2224088"/>
            <a:ext cx="1588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500" name="Oval 13"/>
          <p:cNvSpPr>
            <a:spLocks noChangeArrowheads="1"/>
          </p:cNvSpPr>
          <p:nvPr/>
        </p:nvSpPr>
        <p:spPr bwMode="auto">
          <a:xfrm>
            <a:off x="8440737" y="5562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501" name="AutoShape 14"/>
          <p:cNvCxnSpPr>
            <a:cxnSpLocks noChangeShapeType="1"/>
            <a:stCxn id="63492" idx="4"/>
            <a:endCxn id="63500" idx="0"/>
          </p:cNvCxnSpPr>
          <p:nvPr/>
        </p:nvCxnSpPr>
        <p:spPr bwMode="auto">
          <a:xfrm>
            <a:off x="8707437" y="47386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97743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2514600"/>
            <a:ext cx="13843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4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7" y="3238500"/>
            <a:ext cx="9461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5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7" y="3860800"/>
            <a:ext cx="1314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6" name="Picture 1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4514850"/>
            <a:ext cx="140176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7" name="Picture 1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295900"/>
            <a:ext cx="1735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7748" name="Text Box 20"/>
          <p:cNvSpPr txBox="1">
            <a:spLocks noChangeArrowheads="1"/>
          </p:cNvSpPr>
          <p:nvPr/>
        </p:nvSpPr>
        <p:spPr bwMode="auto">
          <a:xfrm>
            <a:off x="4935537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49" name="Text Box 21"/>
          <p:cNvSpPr txBox="1">
            <a:spLocks noChangeArrowheads="1"/>
          </p:cNvSpPr>
          <p:nvPr/>
        </p:nvSpPr>
        <p:spPr bwMode="auto">
          <a:xfrm>
            <a:off x="4935537" y="30480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50" name="Text Box 22"/>
          <p:cNvSpPr txBox="1">
            <a:spLocks noChangeArrowheads="1"/>
          </p:cNvSpPr>
          <p:nvPr/>
        </p:nvSpPr>
        <p:spPr bwMode="auto">
          <a:xfrm>
            <a:off x="4935537" y="5105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748" grpId="0"/>
      <p:bldP spid="1097749" grpId="0"/>
      <p:bldP spid="10977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Independence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N fair, independent coin flips:</a:t>
            </a:r>
          </a:p>
        </p:txBody>
      </p:sp>
      <p:graphicFrame>
        <p:nvGraphicFramePr>
          <p:cNvPr id="1043475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43122"/>
              </p:ext>
            </p:extLst>
          </p:nvPr>
        </p:nvGraphicFramePr>
        <p:xfrm>
          <a:off x="699676" y="289242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63" name="Picture 2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64" y="2514600"/>
            <a:ext cx="911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43477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33116"/>
              </p:ext>
            </p:extLst>
          </p:nvPr>
        </p:nvGraphicFramePr>
        <p:xfrm>
          <a:off x="24713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8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927875"/>
              </p:ext>
            </p:extLst>
          </p:nvPr>
        </p:nvGraphicFramePr>
        <p:xfrm>
          <a:off x="57479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86" name="Picture 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51" y="2514600"/>
            <a:ext cx="925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7" name="Picture 4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601" y="2514600"/>
            <a:ext cx="911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8" name="Picture 4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76" y="3170238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89" name="AutoShape 49"/>
          <p:cNvSpPr>
            <a:spLocks/>
          </p:cNvSpPr>
          <p:nvPr/>
        </p:nvSpPr>
        <p:spPr bwMode="auto">
          <a:xfrm rot="-5400000">
            <a:off x="3804826" y="590550"/>
            <a:ext cx="381000" cy="7124700"/>
          </a:xfrm>
          <a:prstGeom prst="leftBrace">
            <a:avLst>
              <a:gd name="adj1" fmla="val 15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0" name="Rectangle 52"/>
          <p:cNvSpPr>
            <a:spLocks noChangeArrowheads="1"/>
          </p:cNvSpPr>
          <p:nvPr/>
        </p:nvSpPr>
        <p:spPr bwMode="auto">
          <a:xfrm>
            <a:off x="2680876" y="5181600"/>
            <a:ext cx="28956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1" name="AutoShape 57"/>
          <p:cNvSpPr>
            <a:spLocks/>
          </p:cNvSpPr>
          <p:nvPr/>
        </p:nvSpPr>
        <p:spPr bwMode="auto">
          <a:xfrm>
            <a:off x="2299876" y="5105400"/>
            <a:ext cx="152400" cy="13716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7692" name="Picture 5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76" y="4800600"/>
            <a:ext cx="246538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93" name="Picture 5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76" y="5588000"/>
            <a:ext cx="3286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94" name="Freeform 60"/>
          <p:cNvSpPr>
            <a:spLocks/>
          </p:cNvSpPr>
          <p:nvPr/>
        </p:nvSpPr>
        <p:spPr bwMode="auto">
          <a:xfrm>
            <a:off x="2604676" y="5791200"/>
            <a:ext cx="2971800" cy="457200"/>
          </a:xfrm>
          <a:custGeom>
            <a:avLst/>
            <a:gdLst>
              <a:gd name="T0" fmla="*/ 0 w 1872"/>
              <a:gd name="T1" fmla="*/ 2147483647 h 288"/>
              <a:gd name="T2" fmla="*/ 2147483647 w 1872"/>
              <a:gd name="T3" fmla="*/ 0 h 288"/>
              <a:gd name="T4" fmla="*/ 2147483647 w 1872"/>
              <a:gd name="T5" fmla="*/ 2147483647 h 288"/>
              <a:gd name="T6" fmla="*/ 2147483647 w 1872"/>
              <a:gd name="T7" fmla="*/ 0 h 288"/>
              <a:gd name="T8" fmla="*/ 2147483647 w 1872"/>
              <a:gd name="T9" fmla="*/ 2147483647 h 288"/>
              <a:gd name="T10" fmla="*/ 2147483647 w 1872"/>
              <a:gd name="T11" fmla="*/ 0 h 288"/>
              <a:gd name="T12" fmla="*/ 2147483647 w 1872"/>
              <a:gd name="T13" fmla="*/ 2147483647 h 288"/>
              <a:gd name="T14" fmla="*/ 2147483647 w 1872"/>
              <a:gd name="T15" fmla="*/ 2147483647 h 288"/>
              <a:gd name="T16" fmla="*/ 2147483647 w 1872"/>
              <a:gd name="T17" fmla="*/ 2147483647 h 288"/>
              <a:gd name="T18" fmla="*/ 2147483647 w 1872"/>
              <a:gd name="T19" fmla="*/ 2147483647 h 288"/>
              <a:gd name="T20" fmla="*/ 2147483647 w 1872"/>
              <a:gd name="T21" fmla="*/ 2147483647 h 288"/>
              <a:gd name="T22" fmla="*/ 2147483647 w 1872"/>
              <a:gd name="T23" fmla="*/ 2147483647 h 288"/>
              <a:gd name="T24" fmla="*/ 2147483647 w 1872"/>
              <a:gd name="T25" fmla="*/ 2147483647 h 288"/>
              <a:gd name="T26" fmla="*/ 0 w 1872"/>
              <a:gd name="T27" fmla="*/ 2147483647 h 288"/>
              <a:gd name="T28" fmla="*/ 0 w 1872"/>
              <a:gd name="T29" fmla="*/ 2147483647 h 2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72"/>
              <a:gd name="T46" fmla="*/ 0 h 288"/>
              <a:gd name="T47" fmla="*/ 1872 w 1872"/>
              <a:gd name="T48" fmla="*/ 288 h 2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72" h="288">
                <a:moveTo>
                  <a:pt x="0" y="115"/>
                </a:moveTo>
                <a:lnTo>
                  <a:pt x="197" y="0"/>
                </a:lnTo>
                <a:lnTo>
                  <a:pt x="493" y="58"/>
                </a:lnTo>
                <a:lnTo>
                  <a:pt x="837" y="0"/>
                </a:lnTo>
                <a:lnTo>
                  <a:pt x="1182" y="115"/>
                </a:lnTo>
                <a:lnTo>
                  <a:pt x="1576" y="0"/>
                </a:lnTo>
                <a:lnTo>
                  <a:pt x="1872" y="115"/>
                </a:lnTo>
                <a:lnTo>
                  <a:pt x="1872" y="230"/>
                </a:lnTo>
                <a:lnTo>
                  <a:pt x="1576" y="173"/>
                </a:lnTo>
                <a:lnTo>
                  <a:pt x="1182" y="288"/>
                </a:lnTo>
                <a:lnTo>
                  <a:pt x="841" y="136"/>
                </a:lnTo>
                <a:lnTo>
                  <a:pt x="502" y="201"/>
                </a:lnTo>
                <a:lnTo>
                  <a:pt x="197" y="173"/>
                </a:lnTo>
                <a:lnTo>
                  <a:pt x="0" y="230"/>
                </a:lnTo>
                <a:lnTo>
                  <a:pt x="0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24" y="1150853"/>
            <a:ext cx="3229661" cy="3085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09" y="4749346"/>
            <a:ext cx="4115264" cy="18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11379200" cy="4729164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Variables: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R: Raining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T: Traffic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D: Roof drips</a:t>
            </a:r>
          </a:p>
          <a:p>
            <a:pPr lvl="1" eaLnBrk="1" hangingPunct="1"/>
            <a:r>
              <a:rPr lang="en-US" dirty="0">
                <a:ea typeface="ＭＳ Ｐゴシック" pitchFamily="34" charset="-128"/>
              </a:rPr>
              <a:t>S: I’</a:t>
            </a:r>
            <a:r>
              <a:rPr lang="en-US" altLang="ja-JP" dirty="0">
                <a:ea typeface="ＭＳ Ｐゴシック" pitchFamily="34" charset="-128"/>
              </a:rPr>
              <a:t>m sad</a:t>
            </a:r>
          </a:p>
          <a:p>
            <a:pPr eaLnBrk="1" hangingPunct="1"/>
            <a:r>
              <a:rPr lang="en-US" dirty="0">
                <a:ea typeface="ＭＳ Ｐゴシック" pitchFamily="34" charset="-128"/>
              </a:rPr>
              <a:t>Questions: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</p:txBody>
      </p:sp>
      <p:sp>
        <p:nvSpPr>
          <p:cNvPr id="64515" name="Oval 4"/>
          <p:cNvSpPr>
            <a:spLocks noChangeArrowheads="1"/>
          </p:cNvSpPr>
          <p:nvPr/>
        </p:nvSpPr>
        <p:spPr bwMode="auto">
          <a:xfrm>
            <a:off x="7239000" y="3352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16" name="Oval 5"/>
          <p:cNvSpPr>
            <a:spLocks noChangeArrowheads="1"/>
          </p:cNvSpPr>
          <p:nvPr/>
        </p:nvSpPr>
        <p:spPr bwMode="auto">
          <a:xfrm>
            <a:off x="79248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cxnSp>
        <p:nvCxnSpPr>
          <p:cNvPr id="64517" name="AutoShape 6"/>
          <p:cNvCxnSpPr>
            <a:cxnSpLocks noChangeShapeType="1"/>
            <a:stCxn id="64515" idx="4"/>
            <a:endCxn id="64516" idx="1"/>
          </p:cNvCxnSpPr>
          <p:nvPr/>
        </p:nvCxnSpPr>
        <p:spPr bwMode="auto">
          <a:xfrm>
            <a:off x="7505700" y="3900488"/>
            <a:ext cx="496888" cy="6588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18" name="Oval 7"/>
          <p:cNvSpPr>
            <a:spLocks noChangeArrowheads="1"/>
          </p:cNvSpPr>
          <p:nvPr/>
        </p:nvSpPr>
        <p:spPr bwMode="auto">
          <a:xfrm>
            <a:off x="8686800" y="3352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cxnSp>
        <p:nvCxnSpPr>
          <p:cNvPr id="64519" name="AutoShape 8"/>
          <p:cNvCxnSpPr>
            <a:cxnSpLocks noChangeShapeType="1"/>
            <a:stCxn id="64518" idx="4"/>
            <a:endCxn id="64516" idx="7"/>
          </p:cNvCxnSpPr>
          <p:nvPr/>
        </p:nvCxnSpPr>
        <p:spPr bwMode="auto">
          <a:xfrm flipH="1">
            <a:off x="8380413" y="3900488"/>
            <a:ext cx="573087" cy="6588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20" name="Oval 9"/>
          <p:cNvSpPr>
            <a:spLocks noChangeArrowheads="1"/>
          </p:cNvSpPr>
          <p:nvPr/>
        </p:nvSpPr>
        <p:spPr bwMode="auto">
          <a:xfrm>
            <a:off x="7924800" y="2209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64521" name="AutoShape 10"/>
          <p:cNvCxnSpPr>
            <a:cxnSpLocks noChangeShapeType="1"/>
            <a:stCxn id="64520" idx="3"/>
            <a:endCxn id="64515" idx="0"/>
          </p:cNvCxnSpPr>
          <p:nvPr/>
        </p:nvCxnSpPr>
        <p:spPr bwMode="auto">
          <a:xfrm flipH="1">
            <a:off x="7505700" y="2679700"/>
            <a:ext cx="496888" cy="6588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4522" name="AutoShape 11"/>
          <p:cNvCxnSpPr>
            <a:cxnSpLocks noChangeShapeType="1"/>
            <a:stCxn id="64520" idx="5"/>
            <a:endCxn id="64518" idx="0"/>
          </p:cNvCxnSpPr>
          <p:nvPr/>
        </p:nvCxnSpPr>
        <p:spPr bwMode="auto">
          <a:xfrm>
            <a:off x="8380413" y="2679700"/>
            <a:ext cx="573087" cy="6588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98764" name="Text Box 12"/>
          <p:cNvSpPr txBox="1">
            <a:spLocks noChangeArrowheads="1"/>
          </p:cNvSpPr>
          <p:nvPr/>
        </p:nvSpPr>
        <p:spPr bwMode="auto">
          <a:xfrm>
            <a:off x="5410200" y="54102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pic>
        <p:nvPicPr>
          <p:cNvPr id="1098765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4948238"/>
            <a:ext cx="98107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8766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5499100"/>
            <a:ext cx="1384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8767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096000"/>
            <a:ext cx="1787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6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Structure Implications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Given a Bayes net structure, can run d-separation algorithm to build a complete list of conditional independences that are necessarily true of the form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This list determines the set of probability distributions that can be represented 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pPr marL="457200" lvl="1" indent="0">
              <a:buFont typeface="Wingdings" pitchFamily="2" charset="2"/>
              <a:buNone/>
            </a:pPr>
            <a:endParaRPr lang="en-US" dirty="0">
              <a:ea typeface="ＭＳ Ｐゴシック" pitchFamily="34" charset="-128"/>
            </a:endParaRP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03600"/>
            <a:ext cx="476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447800"/>
            <a:ext cx="5150759" cy="42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35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Computing All Independences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1" y="1759560"/>
            <a:ext cx="5714899" cy="4107839"/>
          </a:xfrm>
          <a:prstGeom prst="rect">
            <a:avLst/>
          </a:prstGeom>
        </p:spPr>
      </p:pic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6629400" y="1219200"/>
            <a:ext cx="1428750" cy="1143000"/>
            <a:chOff x="4272" y="1152"/>
            <a:chExt cx="1200" cy="1008"/>
          </a:xfrm>
        </p:grpSpPr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4272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4656" y="1152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088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19" name="AutoShape 15"/>
            <p:cNvCxnSpPr>
              <a:cxnSpLocks noChangeShapeType="1"/>
              <a:stCxn id="17" idx="3"/>
              <a:endCxn id="16" idx="0"/>
            </p:cNvCxnSpPr>
            <p:nvPr/>
          </p:nvCxnSpPr>
          <p:spPr bwMode="auto">
            <a:xfrm flipH="1">
              <a:off x="4464" y="1489"/>
              <a:ext cx="248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" name="AutoShape 16"/>
            <p:cNvCxnSpPr>
              <a:cxnSpLocks noChangeShapeType="1"/>
              <a:stCxn id="17" idx="5"/>
              <a:endCxn id="18" idx="0"/>
            </p:cNvCxnSpPr>
            <p:nvPr/>
          </p:nvCxnSpPr>
          <p:spPr bwMode="auto">
            <a:xfrm>
              <a:off x="4984" y="1489"/>
              <a:ext cx="296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1" name="Group 17"/>
          <p:cNvGrpSpPr>
            <a:grpSpLocks/>
          </p:cNvGrpSpPr>
          <p:nvPr/>
        </p:nvGrpSpPr>
        <p:grpSpPr bwMode="auto">
          <a:xfrm>
            <a:off x="6705600" y="2514600"/>
            <a:ext cx="1402080" cy="1219200"/>
            <a:chOff x="4272" y="1152"/>
            <a:chExt cx="1200" cy="1008"/>
          </a:xfrm>
        </p:grpSpPr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4272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4656" y="1152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5088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25" name="AutoShape 15"/>
            <p:cNvCxnSpPr>
              <a:cxnSpLocks noChangeShapeType="1"/>
              <a:stCxn id="23" idx="3"/>
              <a:endCxn id="22" idx="0"/>
            </p:cNvCxnSpPr>
            <p:nvPr/>
          </p:nvCxnSpPr>
          <p:spPr bwMode="auto">
            <a:xfrm flipH="1">
              <a:off x="4464" y="1489"/>
              <a:ext cx="248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16"/>
            <p:cNvCxnSpPr>
              <a:cxnSpLocks noChangeShapeType="1"/>
              <a:stCxn id="23" idx="5"/>
              <a:endCxn id="24" idx="0"/>
            </p:cNvCxnSpPr>
            <p:nvPr/>
          </p:nvCxnSpPr>
          <p:spPr bwMode="auto">
            <a:xfrm>
              <a:off x="4984" y="1489"/>
              <a:ext cx="296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7" name="Group 31"/>
          <p:cNvGrpSpPr>
            <a:grpSpLocks/>
          </p:cNvGrpSpPr>
          <p:nvPr/>
        </p:nvGrpSpPr>
        <p:grpSpPr bwMode="auto">
          <a:xfrm>
            <a:off x="6705600" y="3962400"/>
            <a:ext cx="1447800" cy="1273629"/>
            <a:chOff x="3089" y="3828"/>
            <a:chExt cx="665" cy="585"/>
          </a:xfrm>
        </p:grpSpPr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3089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>
              <a:off x="3339" y="4195"/>
              <a:ext cx="217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3536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31" name="AutoShape 28"/>
            <p:cNvCxnSpPr>
              <a:cxnSpLocks noChangeShapeType="1"/>
              <a:stCxn id="28" idx="4"/>
              <a:endCxn id="29" idx="1"/>
            </p:cNvCxnSpPr>
            <p:nvPr/>
          </p:nvCxnSpPr>
          <p:spPr bwMode="auto">
            <a:xfrm>
              <a:off x="3198" y="4046"/>
              <a:ext cx="173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AutoShape 29"/>
            <p:cNvCxnSpPr>
              <a:cxnSpLocks noChangeShapeType="1"/>
              <a:stCxn id="29" idx="7"/>
              <a:endCxn id="30" idx="4"/>
            </p:cNvCxnSpPr>
            <p:nvPr/>
          </p:nvCxnSpPr>
          <p:spPr bwMode="auto">
            <a:xfrm flipV="1">
              <a:off x="3524" y="4046"/>
              <a:ext cx="121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" name="Group 31"/>
          <p:cNvGrpSpPr>
            <a:grpSpLocks/>
          </p:cNvGrpSpPr>
          <p:nvPr/>
        </p:nvGrpSpPr>
        <p:grpSpPr bwMode="auto">
          <a:xfrm>
            <a:off x="6781800" y="5410200"/>
            <a:ext cx="1447800" cy="1243149"/>
            <a:chOff x="3089" y="3475"/>
            <a:chExt cx="665" cy="571"/>
          </a:xfrm>
        </p:grpSpPr>
        <p:sp>
          <p:nvSpPr>
            <p:cNvPr id="44" name="Oval 25"/>
            <p:cNvSpPr>
              <a:spLocks noChangeArrowheads="1"/>
            </p:cNvSpPr>
            <p:nvPr/>
          </p:nvSpPr>
          <p:spPr bwMode="auto">
            <a:xfrm>
              <a:off x="3089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45" name="Oval 26"/>
            <p:cNvSpPr>
              <a:spLocks noChangeArrowheads="1"/>
            </p:cNvSpPr>
            <p:nvPr/>
          </p:nvSpPr>
          <p:spPr bwMode="auto">
            <a:xfrm>
              <a:off x="3307" y="3475"/>
              <a:ext cx="217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46" name="Oval 27"/>
            <p:cNvSpPr>
              <a:spLocks noChangeArrowheads="1"/>
            </p:cNvSpPr>
            <p:nvPr/>
          </p:nvSpPr>
          <p:spPr bwMode="auto">
            <a:xfrm>
              <a:off x="3536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47" name="AutoShape 28"/>
            <p:cNvCxnSpPr>
              <a:cxnSpLocks noChangeShapeType="1"/>
              <a:stCxn id="45" idx="3"/>
              <a:endCxn id="44" idx="0"/>
            </p:cNvCxnSpPr>
            <p:nvPr/>
          </p:nvCxnSpPr>
          <p:spPr bwMode="auto">
            <a:xfrm flipH="1">
              <a:off x="3198" y="3666"/>
              <a:ext cx="140" cy="15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AutoShape 29"/>
            <p:cNvCxnSpPr>
              <a:cxnSpLocks noChangeShapeType="1"/>
              <a:stCxn id="45" idx="5"/>
              <a:endCxn id="46" idx="0"/>
            </p:cNvCxnSpPr>
            <p:nvPr/>
          </p:nvCxnSpPr>
          <p:spPr bwMode="auto">
            <a:xfrm>
              <a:off x="3492" y="3670"/>
              <a:ext cx="153" cy="1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9" name="AutoShape 30"/>
            <p:cNvCxnSpPr>
              <a:cxnSpLocks noChangeShapeType="1"/>
              <a:stCxn id="44" idx="6"/>
              <a:endCxn id="46" idx="2"/>
            </p:cNvCxnSpPr>
            <p:nvPr/>
          </p:nvCxnSpPr>
          <p:spPr bwMode="auto">
            <a:xfrm>
              <a:off x="3316" y="3937"/>
              <a:ext cx="21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1234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82"/>
          <p:cNvGrpSpPr>
            <a:grpSpLocks/>
          </p:cNvGrpSpPr>
          <p:nvPr/>
        </p:nvGrpSpPr>
        <p:grpSpPr bwMode="auto">
          <a:xfrm>
            <a:off x="3657600" y="1219200"/>
            <a:ext cx="3276600" cy="1600200"/>
            <a:chOff x="3505200" y="1295400"/>
            <a:chExt cx="3276600" cy="1600200"/>
          </a:xfrm>
        </p:grpSpPr>
        <p:sp>
          <p:nvSpPr>
            <p:cNvPr id="75" name="Rounded Rectangle 74"/>
            <p:cNvSpPr/>
            <p:nvPr/>
          </p:nvSpPr>
          <p:spPr>
            <a:xfrm>
              <a:off x="3505200" y="1295400"/>
              <a:ext cx="3276600" cy="1600200"/>
            </a:xfrm>
            <a:prstGeom prst="roundRect">
              <a:avLst/>
            </a:prstGeom>
            <a:solidFill>
              <a:srgbClr val="CCFFCC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latin typeface="Calibri"/>
                <a:cs typeface="Calibri"/>
              </a:endParaRPr>
            </a:p>
          </p:txBody>
        </p:sp>
        <p:grpSp>
          <p:nvGrpSpPr>
            <p:cNvPr id="76" name="Group 38"/>
            <p:cNvGrpSpPr>
              <a:grpSpLocks/>
            </p:cNvGrpSpPr>
            <p:nvPr/>
          </p:nvGrpSpPr>
          <p:grpSpPr bwMode="auto">
            <a:xfrm>
              <a:off x="4706941" y="2016125"/>
              <a:ext cx="973138" cy="727075"/>
              <a:chOff x="3286" y="962"/>
              <a:chExt cx="613" cy="458"/>
            </a:xfrm>
          </p:grpSpPr>
          <p:sp>
            <p:nvSpPr>
              <p:cNvPr id="78" name="Oval 33"/>
              <p:cNvSpPr>
                <a:spLocks noChangeArrowheads="1"/>
              </p:cNvSpPr>
              <p:nvPr/>
            </p:nvSpPr>
            <p:spPr bwMode="auto">
              <a:xfrm>
                <a:off x="3286" y="1202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79" name="Oval 34"/>
              <p:cNvSpPr>
                <a:spLocks noChangeArrowheads="1"/>
              </p:cNvSpPr>
              <p:nvPr/>
            </p:nvSpPr>
            <p:spPr bwMode="auto">
              <a:xfrm>
                <a:off x="3480" y="962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80" name="Oval 35"/>
              <p:cNvSpPr>
                <a:spLocks noChangeArrowheads="1"/>
              </p:cNvSpPr>
              <p:nvPr/>
            </p:nvSpPr>
            <p:spPr bwMode="auto">
              <a:xfrm>
                <a:off x="3681" y="1202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</p:grpSp>
        <p:pic>
          <p:nvPicPr>
            <p:cNvPr id="77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338" y="1447800"/>
              <a:ext cx="29892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pitchFamily="34" charset="-128"/>
                <a:cs typeface="Calibri"/>
              </a:rPr>
              <a:t>Topology Limits Distributions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3505200" cy="51816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Given some graph topology G, only certain joint distributions can be encoded</a:t>
            </a:r>
          </a:p>
          <a:p>
            <a:pPr lvl="6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The graph structure guarantees certain (conditional) independences</a:t>
            </a:r>
          </a:p>
          <a:p>
            <a:pPr lvl="5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(There might be more independence)</a:t>
            </a:r>
          </a:p>
          <a:p>
            <a:pPr lvl="5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Adding arcs increases the set of distributions, but has several costs</a:t>
            </a:r>
          </a:p>
          <a:p>
            <a:pPr lvl="5"/>
            <a:endParaRPr lang="en-US" sz="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Full conditioning can encode any distribution</a:t>
            </a:r>
          </a:p>
        </p:txBody>
      </p:sp>
      <p:sp>
        <p:nvSpPr>
          <p:cNvPr id="68611" name="Freeform 4"/>
          <p:cNvSpPr>
            <a:spLocks/>
          </p:cNvSpPr>
          <p:nvPr/>
        </p:nvSpPr>
        <p:spPr bwMode="auto">
          <a:xfrm>
            <a:off x="6115050" y="2171700"/>
            <a:ext cx="2617788" cy="2717800"/>
          </a:xfrm>
          <a:custGeom>
            <a:avLst/>
            <a:gdLst>
              <a:gd name="T0" fmla="*/ 2147483647 w 1649"/>
              <a:gd name="T1" fmla="*/ 2147483647 h 1712"/>
              <a:gd name="T2" fmla="*/ 2147483647 w 1649"/>
              <a:gd name="T3" fmla="*/ 2147483647 h 1712"/>
              <a:gd name="T4" fmla="*/ 2147483647 w 1649"/>
              <a:gd name="T5" fmla="*/ 2147483647 h 1712"/>
              <a:gd name="T6" fmla="*/ 2147483647 w 1649"/>
              <a:gd name="T7" fmla="*/ 2147483647 h 1712"/>
              <a:gd name="T8" fmla="*/ 2147483647 w 1649"/>
              <a:gd name="T9" fmla="*/ 2147483647 h 1712"/>
              <a:gd name="T10" fmla="*/ 2147483647 w 1649"/>
              <a:gd name="T11" fmla="*/ 2147483647 h 1712"/>
              <a:gd name="T12" fmla="*/ 2147483647 w 1649"/>
              <a:gd name="T13" fmla="*/ 2147483647 h 1712"/>
              <a:gd name="T14" fmla="*/ 2147483647 w 1649"/>
              <a:gd name="T15" fmla="*/ 2147483647 h 1712"/>
              <a:gd name="T16" fmla="*/ 2147483647 w 1649"/>
              <a:gd name="T17" fmla="*/ 2147483647 h 1712"/>
              <a:gd name="T18" fmla="*/ 2147483647 w 1649"/>
              <a:gd name="T19" fmla="*/ 2147483647 h 1712"/>
              <a:gd name="T20" fmla="*/ 2147483647 w 1649"/>
              <a:gd name="T21" fmla="*/ 2147483647 h 171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49"/>
              <a:gd name="T34" fmla="*/ 0 h 1712"/>
              <a:gd name="T35" fmla="*/ 1649 w 1649"/>
              <a:gd name="T36" fmla="*/ 1712 h 171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49" h="1712">
                <a:moveTo>
                  <a:pt x="1196" y="253"/>
                </a:moveTo>
                <a:cubicBezTo>
                  <a:pt x="1083" y="260"/>
                  <a:pt x="906" y="107"/>
                  <a:pt x="752" y="121"/>
                </a:cubicBezTo>
                <a:cubicBezTo>
                  <a:pt x="598" y="135"/>
                  <a:pt x="395" y="204"/>
                  <a:pt x="273" y="335"/>
                </a:cubicBezTo>
                <a:cubicBezTo>
                  <a:pt x="151" y="466"/>
                  <a:pt x="0" y="785"/>
                  <a:pt x="18" y="906"/>
                </a:cubicBezTo>
                <a:cubicBezTo>
                  <a:pt x="36" y="1027"/>
                  <a:pt x="354" y="933"/>
                  <a:pt x="380" y="1059"/>
                </a:cubicBezTo>
                <a:cubicBezTo>
                  <a:pt x="406" y="1185"/>
                  <a:pt x="53" y="1618"/>
                  <a:pt x="176" y="1665"/>
                </a:cubicBezTo>
                <a:cubicBezTo>
                  <a:pt x="299" y="1712"/>
                  <a:pt x="884" y="1398"/>
                  <a:pt x="1119" y="1339"/>
                </a:cubicBezTo>
                <a:cubicBezTo>
                  <a:pt x="1354" y="1280"/>
                  <a:pt x="1527" y="1409"/>
                  <a:pt x="1588" y="1308"/>
                </a:cubicBezTo>
                <a:cubicBezTo>
                  <a:pt x="1649" y="1207"/>
                  <a:pt x="1512" y="937"/>
                  <a:pt x="1486" y="732"/>
                </a:cubicBezTo>
                <a:cubicBezTo>
                  <a:pt x="1460" y="527"/>
                  <a:pt x="1478" y="160"/>
                  <a:pt x="1430" y="80"/>
                </a:cubicBezTo>
                <a:cubicBezTo>
                  <a:pt x="1382" y="0"/>
                  <a:pt x="1285" y="232"/>
                  <a:pt x="1196" y="25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2" name="Freeform 40"/>
          <p:cNvSpPr>
            <a:spLocks/>
          </p:cNvSpPr>
          <p:nvPr/>
        </p:nvSpPr>
        <p:spPr bwMode="auto">
          <a:xfrm>
            <a:off x="6434138" y="2579688"/>
            <a:ext cx="1820862" cy="1382712"/>
          </a:xfrm>
          <a:custGeom>
            <a:avLst/>
            <a:gdLst>
              <a:gd name="T0" fmla="*/ 2147483647 w 1147"/>
              <a:gd name="T1" fmla="*/ 2147483647 h 871"/>
              <a:gd name="T2" fmla="*/ 2147483647 w 1147"/>
              <a:gd name="T3" fmla="*/ 2147483647 h 871"/>
              <a:gd name="T4" fmla="*/ 2147483647 w 1147"/>
              <a:gd name="T5" fmla="*/ 2147483647 h 871"/>
              <a:gd name="T6" fmla="*/ 2147483647 w 1147"/>
              <a:gd name="T7" fmla="*/ 2147483647 h 871"/>
              <a:gd name="T8" fmla="*/ 2147483647 w 1147"/>
              <a:gd name="T9" fmla="*/ 2147483647 h 871"/>
              <a:gd name="T10" fmla="*/ 2147483647 w 1147"/>
              <a:gd name="T11" fmla="*/ 2147483647 h 871"/>
              <a:gd name="T12" fmla="*/ 2147483647 w 1147"/>
              <a:gd name="T13" fmla="*/ 2147483647 h 871"/>
              <a:gd name="T14" fmla="*/ 2147483647 w 1147"/>
              <a:gd name="T15" fmla="*/ 2147483647 h 871"/>
              <a:gd name="T16" fmla="*/ 2147483647 w 1147"/>
              <a:gd name="T17" fmla="*/ 2147483647 h 87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7"/>
              <a:gd name="T28" fmla="*/ 0 h 871"/>
              <a:gd name="T29" fmla="*/ 1147 w 1147"/>
              <a:gd name="T30" fmla="*/ 871 h 87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7" h="871">
                <a:moveTo>
                  <a:pt x="112" y="511"/>
                </a:moveTo>
                <a:cubicBezTo>
                  <a:pt x="192" y="592"/>
                  <a:pt x="340" y="863"/>
                  <a:pt x="494" y="867"/>
                </a:cubicBezTo>
                <a:cubicBezTo>
                  <a:pt x="648" y="871"/>
                  <a:pt x="933" y="669"/>
                  <a:pt x="1035" y="536"/>
                </a:cubicBezTo>
                <a:cubicBezTo>
                  <a:pt x="1137" y="403"/>
                  <a:pt x="1147" y="144"/>
                  <a:pt x="1106" y="72"/>
                </a:cubicBezTo>
                <a:cubicBezTo>
                  <a:pt x="1065" y="0"/>
                  <a:pt x="890" y="114"/>
                  <a:pt x="790" y="103"/>
                </a:cubicBezTo>
                <a:cubicBezTo>
                  <a:pt x="690" y="92"/>
                  <a:pt x="602" y="3"/>
                  <a:pt x="504" y="6"/>
                </a:cubicBezTo>
                <a:cubicBezTo>
                  <a:pt x="406" y="9"/>
                  <a:pt x="285" y="55"/>
                  <a:pt x="204" y="118"/>
                </a:cubicBezTo>
                <a:cubicBezTo>
                  <a:pt x="123" y="181"/>
                  <a:pt x="30" y="318"/>
                  <a:pt x="15" y="383"/>
                </a:cubicBezTo>
                <a:cubicBezTo>
                  <a:pt x="0" y="448"/>
                  <a:pt x="32" y="430"/>
                  <a:pt x="112" y="511"/>
                </a:cubicBezTo>
                <a:close/>
              </a:path>
            </a:pathLst>
          </a:cu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3" name="Freeform 5"/>
          <p:cNvSpPr>
            <a:spLocks/>
          </p:cNvSpPr>
          <p:nvPr/>
        </p:nvSpPr>
        <p:spPr bwMode="auto">
          <a:xfrm>
            <a:off x="6638925" y="2767013"/>
            <a:ext cx="904875" cy="858837"/>
          </a:xfrm>
          <a:custGeom>
            <a:avLst/>
            <a:gdLst>
              <a:gd name="T0" fmla="*/ 2147483647 w 570"/>
              <a:gd name="T1" fmla="*/ 2147483647 h 541"/>
              <a:gd name="T2" fmla="*/ 2147483647 w 570"/>
              <a:gd name="T3" fmla="*/ 2147483647 h 541"/>
              <a:gd name="T4" fmla="*/ 2147483647 w 570"/>
              <a:gd name="T5" fmla="*/ 2147483647 h 541"/>
              <a:gd name="T6" fmla="*/ 2147483647 w 570"/>
              <a:gd name="T7" fmla="*/ 2147483647 h 541"/>
              <a:gd name="T8" fmla="*/ 2147483647 w 570"/>
              <a:gd name="T9" fmla="*/ 2147483647 h 541"/>
              <a:gd name="T10" fmla="*/ 2147483647 w 570"/>
              <a:gd name="T11" fmla="*/ 2147483647 h 5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0"/>
              <a:gd name="T19" fmla="*/ 0 h 541"/>
              <a:gd name="T20" fmla="*/ 570 w 570"/>
              <a:gd name="T21" fmla="*/ 541 h 5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0" h="541">
                <a:moveTo>
                  <a:pt x="279" y="31"/>
                </a:moveTo>
                <a:cubicBezTo>
                  <a:pt x="193" y="50"/>
                  <a:pt x="38" y="135"/>
                  <a:pt x="19" y="194"/>
                </a:cubicBezTo>
                <a:cubicBezTo>
                  <a:pt x="0" y="253"/>
                  <a:pt x="83" y="334"/>
                  <a:pt x="162" y="383"/>
                </a:cubicBezTo>
                <a:cubicBezTo>
                  <a:pt x="241" y="432"/>
                  <a:pt x="431" y="541"/>
                  <a:pt x="493" y="490"/>
                </a:cubicBezTo>
                <a:cubicBezTo>
                  <a:pt x="555" y="439"/>
                  <a:pt x="570" y="154"/>
                  <a:pt x="534" y="77"/>
                </a:cubicBezTo>
                <a:cubicBezTo>
                  <a:pt x="498" y="0"/>
                  <a:pt x="365" y="12"/>
                  <a:pt x="279" y="31"/>
                </a:cubicBezTo>
                <a:close/>
              </a:path>
            </a:pathLst>
          </a:cu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6233320" y="2678113"/>
            <a:ext cx="704056" cy="3416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5" name="Line 9"/>
          <p:cNvSpPr>
            <a:spLocks noChangeShapeType="1"/>
          </p:cNvSpPr>
          <p:nvPr/>
        </p:nvSpPr>
        <p:spPr bwMode="auto">
          <a:xfrm flipH="1" flipV="1">
            <a:off x="7653539" y="4165515"/>
            <a:ext cx="869419" cy="756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9" name="Line 41"/>
          <p:cNvSpPr>
            <a:spLocks noChangeShapeType="1"/>
          </p:cNvSpPr>
          <p:nvPr/>
        </p:nvSpPr>
        <p:spPr bwMode="auto">
          <a:xfrm flipH="1">
            <a:off x="8056562" y="2678113"/>
            <a:ext cx="1468437" cy="404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81" name="Group 79"/>
          <p:cNvGrpSpPr>
            <a:grpSpLocks/>
          </p:cNvGrpSpPr>
          <p:nvPr/>
        </p:nvGrpSpPr>
        <p:grpSpPr bwMode="auto">
          <a:xfrm>
            <a:off x="9601200" y="1398959"/>
            <a:ext cx="1425575" cy="3124200"/>
            <a:chOff x="7315200" y="1371600"/>
            <a:chExt cx="1600200" cy="3505200"/>
          </a:xfrm>
        </p:grpSpPr>
        <p:sp>
          <p:nvSpPr>
            <p:cNvPr id="82" name="Rounded Rectangle 81"/>
            <p:cNvSpPr/>
            <p:nvPr/>
          </p:nvSpPr>
          <p:spPr>
            <a:xfrm>
              <a:off x="7315200" y="1371600"/>
              <a:ext cx="1600200" cy="3505200"/>
            </a:xfrm>
            <a:prstGeom prst="roundRect">
              <a:avLst/>
            </a:prstGeom>
            <a:solidFill>
              <a:srgbClr val="FF99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83" name="Group 17"/>
            <p:cNvGrpSpPr>
              <a:grpSpLocks/>
            </p:cNvGrpSpPr>
            <p:nvPr/>
          </p:nvGrpSpPr>
          <p:grpSpPr bwMode="auto">
            <a:xfrm>
              <a:off x="7632700" y="1828800"/>
              <a:ext cx="1079500" cy="906463"/>
              <a:chOff x="4272" y="1152"/>
              <a:chExt cx="1200" cy="1008"/>
            </a:xfrm>
          </p:grpSpPr>
          <p:sp>
            <p:nvSpPr>
              <p:cNvPr id="97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98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99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00" name="AutoShape 15"/>
              <p:cNvCxnSpPr>
                <a:cxnSpLocks noChangeShapeType="1"/>
                <a:stCxn id="98" idx="3"/>
                <a:endCxn id="97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1" name="AutoShape 16"/>
              <p:cNvCxnSpPr>
                <a:cxnSpLocks noChangeShapeType="1"/>
                <a:stCxn id="98" idx="5"/>
                <a:endCxn id="99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84" name="Group 17"/>
            <p:cNvGrpSpPr>
              <a:grpSpLocks/>
            </p:cNvGrpSpPr>
            <p:nvPr/>
          </p:nvGrpSpPr>
          <p:grpSpPr bwMode="auto">
            <a:xfrm>
              <a:off x="7632700" y="2743200"/>
              <a:ext cx="1079500" cy="906463"/>
              <a:chOff x="4272" y="1152"/>
              <a:chExt cx="1200" cy="1008"/>
            </a:xfrm>
          </p:grpSpPr>
          <p:sp>
            <p:nvSpPr>
              <p:cNvPr id="92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93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94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95" name="AutoShape 15"/>
              <p:cNvCxnSpPr>
                <a:cxnSpLocks noChangeShapeType="1"/>
                <a:stCxn id="93" idx="3"/>
                <a:endCxn id="92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6" name="AutoShape 16"/>
              <p:cNvCxnSpPr>
                <a:cxnSpLocks noChangeShapeType="1"/>
                <a:stCxn id="93" idx="5"/>
                <a:endCxn id="94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85" name="Group 17"/>
            <p:cNvGrpSpPr>
              <a:grpSpLocks/>
            </p:cNvGrpSpPr>
            <p:nvPr/>
          </p:nvGrpSpPr>
          <p:grpSpPr bwMode="auto">
            <a:xfrm>
              <a:off x="7620000" y="3741738"/>
              <a:ext cx="1079500" cy="906462"/>
              <a:chOff x="4272" y="1152"/>
              <a:chExt cx="1200" cy="1008"/>
            </a:xfrm>
          </p:grpSpPr>
          <p:sp>
            <p:nvSpPr>
              <p:cNvPr id="87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88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89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90" name="AutoShape 15"/>
              <p:cNvCxnSpPr>
                <a:cxnSpLocks noChangeShapeType="1"/>
                <a:stCxn id="88" idx="3"/>
                <a:endCxn id="87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1" name="AutoShape 16"/>
              <p:cNvCxnSpPr>
                <a:cxnSpLocks noChangeShapeType="1"/>
                <a:stCxn id="88" idx="5"/>
                <a:endCxn id="89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pic>
          <p:nvPicPr>
            <p:cNvPr id="86" name="Picture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1447800"/>
              <a:ext cx="1303338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" name="Group 80"/>
          <p:cNvGrpSpPr>
            <a:grpSpLocks/>
          </p:cNvGrpSpPr>
          <p:nvPr/>
        </p:nvGrpSpPr>
        <p:grpSpPr bwMode="auto">
          <a:xfrm>
            <a:off x="7543800" y="4648200"/>
            <a:ext cx="3418332" cy="2065337"/>
            <a:chOff x="5029200" y="4648200"/>
            <a:chExt cx="3810000" cy="2209800"/>
          </a:xfrm>
        </p:grpSpPr>
        <p:sp>
          <p:nvSpPr>
            <p:cNvPr id="103" name="Rounded Rectangle 102"/>
            <p:cNvSpPr/>
            <p:nvPr/>
          </p:nvSpPr>
          <p:spPr>
            <a:xfrm>
              <a:off x="5029200" y="4648200"/>
              <a:ext cx="3810000" cy="22098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latin typeface="Calibri"/>
                <a:cs typeface="Calibri"/>
              </a:endParaRPr>
            </a:p>
          </p:txBody>
        </p:sp>
        <p:grpSp>
          <p:nvGrpSpPr>
            <p:cNvPr id="104" name="Group 31"/>
            <p:cNvGrpSpPr>
              <a:grpSpLocks/>
            </p:cNvGrpSpPr>
            <p:nvPr/>
          </p:nvGrpSpPr>
          <p:grpSpPr bwMode="auto">
            <a:xfrm>
              <a:off x="5181600" y="5265737"/>
              <a:ext cx="930275" cy="677863"/>
              <a:chOff x="3089" y="3475"/>
              <a:chExt cx="665" cy="571"/>
            </a:xfrm>
          </p:grpSpPr>
          <p:sp>
            <p:nvSpPr>
              <p:cNvPr id="141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42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43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44" name="AutoShape 28"/>
              <p:cNvCxnSpPr>
                <a:cxnSpLocks noChangeShapeType="1"/>
                <a:stCxn id="142" idx="3"/>
                <a:endCxn id="141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5" name="AutoShape 29"/>
              <p:cNvCxnSpPr>
                <a:cxnSpLocks noChangeShapeType="1"/>
                <a:stCxn id="142" idx="5"/>
                <a:endCxn id="143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6" name="AutoShape 30"/>
              <p:cNvCxnSpPr>
                <a:cxnSpLocks noChangeShapeType="1"/>
                <a:stCxn id="141" idx="6"/>
                <a:endCxn id="143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5" name="Group 31"/>
            <p:cNvGrpSpPr>
              <a:grpSpLocks/>
            </p:cNvGrpSpPr>
            <p:nvPr/>
          </p:nvGrpSpPr>
          <p:grpSpPr bwMode="auto">
            <a:xfrm>
              <a:off x="6461125" y="5243512"/>
              <a:ext cx="930275" cy="677863"/>
              <a:chOff x="3089" y="3475"/>
              <a:chExt cx="665" cy="571"/>
            </a:xfrm>
          </p:grpSpPr>
          <p:sp>
            <p:nvSpPr>
              <p:cNvPr id="135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36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37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38" name="AutoShape 28"/>
              <p:cNvCxnSpPr>
                <a:cxnSpLocks noChangeShapeType="1"/>
                <a:stCxn id="136" idx="3"/>
                <a:endCxn id="135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9" name="AutoShape 29"/>
              <p:cNvCxnSpPr>
                <a:cxnSpLocks noChangeShapeType="1"/>
                <a:stCxn id="136" idx="5"/>
                <a:endCxn id="137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0" name="AutoShape 30"/>
              <p:cNvCxnSpPr>
                <a:cxnSpLocks noChangeShapeType="1"/>
                <a:stCxn id="135" idx="6"/>
                <a:endCxn id="137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" name="Group 31"/>
            <p:cNvGrpSpPr>
              <a:grpSpLocks/>
            </p:cNvGrpSpPr>
            <p:nvPr/>
          </p:nvGrpSpPr>
          <p:grpSpPr bwMode="auto">
            <a:xfrm>
              <a:off x="7680325" y="5243512"/>
              <a:ext cx="930275" cy="677863"/>
              <a:chOff x="3089" y="3475"/>
              <a:chExt cx="665" cy="571"/>
            </a:xfrm>
          </p:grpSpPr>
          <p:sp>
            <p:nvSpPr>
              <p:cNvPr id="129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30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31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32" name="AutoShape 28"/>
              <p:cNvCxnSpPr>
                <a:cxnSpLocks noChangeShapeType="1"/>
                <a:stCxn id="130" idx="3"/>
                <a:endCxn id="129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3" name="AutoShape 29"/>
              <p:cNvCxnSpPr>
                <a:cxnSpLocks noChangeShapeType="1"/>
                <a:stCxn id="130" idx="5"/>
                <a:endCxn id="131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4" name="AutoShape 30"/>
              <p:cNvCxnSpPr>
                <a:cxnSpLocks noChangeShapeType="1"/>
                <a:stCxn id="129" idx="6"/>
                <a:endCxn id="131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7" name="Group 31"/>
            <p:cNvGrpSpPr>
              <a:grpSpLocks/>
            </p:cNvGrpSpPr>
            <p:nvPr/>
          </p:nvGrpSpPr>
          <p:grpSpPr bwMode="auto">
            <a:xfrm>
              <a:off x="5181600" y="6118225"/>
              <a:ext cx="930275" cy="677863"/>
              <a:chOff x="3089" y="3475"/>
              <a:chExt cx="665" cy="571"/>
            </a:xfrm>
          </p:grpSpPr>
          <p:sp>
            <p:nvSpPr>
              <p:cNvPr id="123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24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25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26" name="AutoShape 28"/>
              <p:cNvCxnSpPr>
                <a:cxnSpLocks noChangeShapeType="1"/>
                <a:stCxn id="124" idx="3"/>
                <a:endCxn id="123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7" name="AutoShape 29"/>
              <p:cNvCxnSpPr>
                <a:cxnSpLocks noChangeShapeType="1"/>
                <a:stCxn id="124" idx="5"/>
                <a:endCxn id="125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8" name="AutoShape 30"/>
              <p:cNvCxnSpPr>
                <a:cxnSpLocks noChangeShapeType="1"/>
                <a:stCxn id="123" idx="6"/>
                <a:endCxn id="125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8" name="Group 31"/>
            <p:cNvGrpSpPr>
              <a:grpSpLocks/>
            </p:cNvGrpSpPr>
            <p:nvPr/>
          </p:nvGrpSpPr>
          <p:grpSpPr bwMode="auto">
            <a:xfrm>
              <a:off x="6461125" y="6096000"/>
              <a:ext cx="930275" cy="677863"/>
              <a:chOff x="3089" y="3475"/>
              <a:chExt cx="665" cy="571"/>
            </a:xfrm>
          </p:grpSpPr>
          <p:sp>
            <p:nvSpPr>
              <p:cNvPr id="117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18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19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20" name="AutoShape 28"/>
              <p:cNvCxnSpPr>
                <a:cxnSpLocks noChangeShapeType="1"/>
                <a:stCxn id="118" idx="3"/>
                <a:endCxn id="117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1" name="AutoShape 29"/>
              <p:cNvCxnSpPr>
                <a:cxnSpLocks noChangeShapeType="1"/>
                <a:stCxn id="118" idx="5"/>
                <a:endCxn id="119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2" name="AutoShape 30"/>
              <p:cNvCxnSpPr>
                <a:cxnSpLocks noChangeShapeType="1"/>
                <a:stCxn id="117" idx="6"/>
                <a:endCxn id="119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9" name="Group 31"/>
            <p:cNvGrpSpPr>
              <a:grpSpLocks/>
            </p:cNvGrpSpPr>
            <p:nvPr/>
          </p:nvGrpSpPr>
          <p:grpSpPr bwMode="auto">
            <a:xfrm>
              <a:off x="7680325" y="6096000"/>
              <a:ext cx="930275" cy="677863"/>
              <a:chOff x="3089" y="3475"/>
              <a:chExt cx="665" cy="571"/>
            </a:xfrm>
          </p:grpSpPr>
          <p:sp>
            <p:nvSpPr>
              <p:cNvPr id="111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13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14" name="AutoShape 28"/>
              <p:cNvCxnSpPr>
                <a:cxnSpLocks noChangeShapeType="1"/>
                <a:stCxn id="112" idx="3"/>
                <a:endCxn id="111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5" name="AutoShape 29"/>
              <p:cNvCxnSpPr>
                <a:cxnSpLocks noChangeShapeType="1"/>
                <a:stCxn id="112" idx="5"/>
                <a:endCxn id="113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6" name="AutoShape 30"/>
              <p:cNvCxnSpPr>
                <a:cxnSpLocks noChangeShapeType="1"/>
                <a:stCxn id="111" idx="6"/>
                <a:endCxn id="113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pic>
          <p:nvPicPr>
            <p:cNvPr id="110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4724400"/>
              <a:ext cx="25558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Calibri"/>
                <a:ea typeface="ＭＳ Ｐゴシック" pitchFamily="34" charset="-128"/>
                <a:cs typeface="Calibri"/>
              </a:rPr>
              <a:t>Bayes Nets Representation Summary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97001"/>
            <a:ext cx="86868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Bayes nets compactly encode joint distributions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Guaranteed independencies of distributions can be deduced from BN graph structure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D-separation gives precise conditional independence guarantees from graph alone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A Bayes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net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joint distribution may have further (conditional) independence that is not detectable until you inspect its specific distribution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2362200" y="1397001"/>
            <a:ext cx="94234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Representation</a:t>
            </a:r>
          </a:p>
          <a:p>
            <a:pPr lvl="4"/>
            <a:endParaRPr lang="en-US" sz="4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Conditional Independences</a:t>
            </a:r>
          </a:p>
          <a:p>
            <a:pPr lvl="4"/>
            <a:endParaRPr lang="en-US" sz="4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Probabilistic Inference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Enumeration (exact, exponential complexity)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Variable elimination (exact, worst-case</a:t>
            </a:r>
          </a:p>
          <a:p>
            <a:pPr marL="457176" lvl="1" indent="0">
              <a:buNone/>
            </a:pPr>
            <a:r>
              <a:rPr lang="en-US" dirty="0">
                <a:ea typeface="ＭＳ Ｐゴシック" pitchFamily="34" charset="-128"/>
              </a:rPr>
              <a:t>		exponential complexity, often better)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Probabilistic inference is NP-complete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Sampling (approximate)</a:t>
            </a:r>
          </a:p>
          <a:p>
            <a:pPr lvl="3"/>
            <a:endParaRPr lang="en-US" sz="4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Learning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73732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1428750"/>
            <a:ext cx="5667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028825"/>
            <a:ext cx="5667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Nets: Inference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0"/>
            <a:ext cx="6886665" cy="352516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2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4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08489" y="6477000"/>
            <a:ext cx="20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[Demo: BN Applet]</a:t>
            </a:r>
          </a:p>
        </p:txBody>
      </p:sp>
    </p:spTree>
    <p:extLst>
      <p:ext uri="{BB962C8B-B14F-4D97-AF65-F5344CB8AC3E}">
        <p14:creationId xmlns:p14="http://schemas.microsoft.com/office/powerpoint/2010/main" val="2359791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BN Applet</a:t>
            </a:r>
          </a:p>
        </p:txBody>
      </p:sp>
      <p:pic>
        <p:nvPicPr>
          <p:cNvPr id="5" name="BN Demo Apple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160661"/>
            <a:ext cx="81534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00200"/>
            <a:ext cx="6324599" cy="415515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143000"/>
            <a:ext cx="2438398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9048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7601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Representation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Conditional Independences</a:t>
            </a:r>
          </a:p>
          <a:p>
            <a:pPr lvl="8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Probabilistic Inference</a:t>
            </a:r>
          </a:p>
          <a:p>
            <a:pPr lvl="7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Enumeration (exact, exponential complexity)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 is NP-complete</a:t>
            </a:r>
          </a:p>
          <a:p>
            <a:pPr lvl="5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Sampling (approximate)</a:t>
            </a:r>
          </a:p>
          <a:p>
            <a:pPr lvl="5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Learning Bayes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0"/>
            <a:ext cx="5410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Posterior probability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Most likely explanation: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Inference: calculating some useful quantity from a joint probability distribution</a:t>
            </a:r>
          </a:p>
          <a:p>
            <a:pPr lvl="8">
              <a:lnSpc>
                <a:spcPct val="9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Bayes’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Given unlimited time, inference in BNs is easy</a:t>
            </a:r>
          </a:p>
          <a:p>
            <a:pPr lvl="7"/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 by example: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 by Enumeration?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63801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19800"/>
            <a:ext cx="71628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vs. Variable Elimination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is inference by enumeration so slow?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join up the whole joint distribution before you sum out the hidden variables</a:t>
            </a: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0" y="1219200"/>
            <a:ext cx="6096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interleave joining and marginalizing!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Called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altLang="ja-JP" sz="2000" dirty="0">
                <a:latin typeface="Calibri"/>
                <a:cs typeface="Calibri"/>
              </a:rPr>
              <a:t>Variable Elimination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endParaRPr lang="en-US" altLang="ja-JP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Still NP-hard, but usually much faster than inference by enumeration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First we’ll need some new notation: factors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Zoo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01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Selected joint: P(</a:t>
            </a:r>
            <a:r>
              <a:rPr lang="en-US" sz="24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fixed x, all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P(x)</a:t>
            </a:r>
          </a:p>
          <a:p>
            <a:pPr lvl="1"/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Number of capitals = dimensionality of the table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46482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114800"/>
            <a:ext cx="15351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5041097" cy="3014588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455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97001"/>
            <a:ext cx="68580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P(Toothache, Cavity, Catch)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If I have a cavity, the probability that the probe catches in it doesn't depend on whether I have a toothache: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P(+catch | +toothache, +cavity) = P(+catch | +cavity)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same independence holds if I don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t have a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P(+catch | +toothache, </a:t>
            </a:r>
            <a:r>
              <a:rPr lang="en-US" sz="1800" dirty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>
                <a:latin typeface="Calibri"/>
                <a:cs typeface="Calibri"/>
              </a:rPr>
              <a:t>cavity) = P(+catch| </a:t>
            </a:r>
            <a:r>
              <a:rPr lang="en-US" sz="1800" dirty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>
                <a:latin typeface="Calibri"/>
                <a:cs typeface="Calibri"/>
              </a:rPr>
              <a:t>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Catch is </a:t>
            </a:r>
            <a:r>
              <a:rPr lang="en-US" sz="2000" i="1" dirty="0">
                <a:latin typeface="Calibri"/>
                <a:cs typeface="Calibri"/>
              </a:rPr>
              <a:t>conditionally independent</a:t>
            </a:r>
            <a:r>
              <a:rPr lang="en-US" sz="2000" dirty="0">
                <a:latin typeface="Calibri"/>
                <a:cs typeface="Calibri"/>
              </a:rPr>
              <a:t> of Toothache given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P(Catch | Toothache, Cavity) = P(Catch | 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4948236"/>
            <a:ext cx="7772400" cy="84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Equivalent statements: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P(Toothache | Catch , Cavity) = P(Toothache | Cavity)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P(Toothache, Catch | Cavity) = P(Toothache | Cavity) P(Catch | Cavity)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One can be derived from the other easily</a:t>
            </a:r>
          </a:p>
        </p:txBody>
      </p:sp>
    </p:spTree>
    <p:extLst>
      <p:ext uri="{BB962C8B-B14F-4D97-AF65-F5344CB8AC3E}">
        <p14:creationId xmlns:p14="http://schemas.microsoft.com/office/powerpoint/2010/main" val="24619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Family 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|Y)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P(x | y)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Specified family: P( y | X 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y,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but for all x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… who knows!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Factor Zoo Summary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In general, when we write P(Y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Y</a:t>
            </a:r>
            <a:r>
              <a:rPr lang="en-US" sz="2400" baseline="-25000" dirty="0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 | 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X</a:t>
            </a:r>
            <a:r>
              <a:rPr lang="en-US" sz="2400" baseline="-25000" dirty="0">
                <a:ea typeface="ＭＳ Ｐゴシック" pitchFamily="34" charset="-128"/>
              </a:rPr>
              <a:t>M</a:t>
            </a:r>
            <a:r>
              <a:rPr lang="en-US" sz="2400" dirty="0">
                <a:ea typeface="ＭＳ Ｐゴシック" pitchFamily="34" charset="-128"/>
              </a:rPr>
              <a:t>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 is a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factor,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r>
              <a:rPr lang="en-US" altLang="ja-JP" sz="2000" dirty="0">
                <a:ea typeface="ＭＳ Ｐゴシック" pitchFamily="34" charset="-128"/>
              </a:rPr>
              <a:t> a multi-dimensional array</a:t>
            </a:r>
          </a:p>
          <a:p>
            <a:pPr lvl="5"/>
            <a:endParaRPr lang="en-US" altLang="ja-JP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Its values are P(y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y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|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M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  <a:p>
            <a:pPr lvl="6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Any assigned (=lower-case) X or Y is a dimension missing (selected) from the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Random Variables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R: Raining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T: Traffic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L: Late for class!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 (VE)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9200"/>
            <a:ext cx="5066166" cy="5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02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Enumeration: Procedural Outline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296400" cy="4525963"/>
          </a:xfrm>
        </p:spPr>
        <p:txBody>
          <a:bodyPr/>
          <a:lstStyle/>
          <a:p>
            <a:r>
              <a:rPr lang="en-US" sz="2600" dirty="0">
                <a:ea typeface="ＭＳ Ｐゴシック" pitchFamily="34" charset="-128"/>
              </a:rPr>
              <a:t>Track objects called </a:t>
            </a:r>
            <a:r>
              <a:rPr lang="en-US" sz="2600" dirty="0">
                <a:solidFill>
                  <a:srgbClr val="CC0000"/>
                </a:solidFill>
                <a:ea typeface="ＭＳ Ｐゴシック" pitchFamily="34" charset="-128"/>
              </a:rPr>
              <a:t>factors</a:t>
            </a:r>
          </a:p>
          <a:p>
            <a:r>
              <a:rPr lang="en-US" sz="2600" dirty="0">
                <a:ea typeface="ＭＳ Ｐゴシック" pitchFamily="34" charset="-128"/>
              </a:rPr>
              <a:t>Initial factors are local CPTs (one per node)</a:t>
            </a: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Any known values are selected</a:t>
            </a:r>
          </a:p>
          <a:p>
            <a:pPr lvl="1"/>
            <a:r>
              <a:rPr lang="en-US" sz="2200" dirty="0">
                <a:ea typeface="ＭＳ Ｐゴシック" pitchFamily="34" charset="-128"/>
              </a:rPr>
              <a:t>E.g. if we know                  , the initial factors are</a:t>
            </a: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Procedure: Join all factors, then eliminate all hidden variables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11650"/>
            <a:ext cx="1120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13" y="1447800"/>
            <a:ext cx="4758786" cy="471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1: Join Factors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First basic operation: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joining factors</a:t>
            </a:r>
          </a:p>
          <a:p>
            <a:r>
              <a:rPr lang="en-US" sz="2000" dirty="0">
                <a:ea typeface="ＭＳ Ｐゴシック" pitchFamily="34" charset="-128"/>
              </a:rPr>
              <a:t>Combining factors:</a:t>
            </a:r>
          </a:p>
          <a:p>
            <a:pPr lvl="1"/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</a:rPr>
              <a:t>Just like a database join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Get all factors over the joining variable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Build a new factor over the union of the variables involved</a:t>
            </a:r>
          </a:p>
          <a:p>
            <a:pPr lvl="4"/>
            <a:endParaRPr lang="en-US" sz="11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000" dirty="0">
                <a:ea typeface="ＭＳ Ｐゴシック" pitchFamily="34" charset="-128"/>
              </a:rPr>
              <a:t>Example: Join on R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Computation for each entry: </a:t>
            </a:r>
            <a:r>
              <a:rPr lang="en-US" sz="1800" dirty="0" err="1">
                <a:ea typeface="ＭＳ Ｐゴシック" pitchFamily="34" charset="-128"/>
              </a:rPr>
              <a:t>pointwise</a:t>
            </a:r>
            <a:r>
              <a:rPr lang="en-US" sz="1800" dirty="0">
                <a:ea typeface="ＭＳ Ｐゴシック" pitchFamily="34" charset="-128"/>
              </a:rPr>
              <a:t> products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477000"/>
            <a:ext cx="42973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R,T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Multiple Joins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Multiple Joins</a:t>
            </a: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</p:spTree>
    <p:extLst>
      <p:ext uri="{BB962C8B-B14F-4D97-AF65-F5344CB8AC3E}">
        <p14:creationId xmlns:p14="http://schemas.microsoft.com/office/powerpoint/2010/main" val="3146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2: Eliminate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Second basic operation: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marginalization</a:t>
            </a:r>
          </a:p>
          <a:p>
            <a:pPr lvl="6"/>
            <a:endParaRPr lang="en-US" sz="500" dirty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Take a factor and sum out a variable</a:t>
            </a:r>
          </a:p>
          <a:p>
            <a:pPr lvl="2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Shrinks a factor to a smaller one</a:t>
            </a:r>
          </a:p>
          <a:p>
            <a:pPr lvl="4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projection</a:t>
            </a:r>
            <a:r>
              <a:rPr lang="en-US" sz="2000" dirty="0">
                <a:ea typeface="ＭＳ Ｐゴシック" pitchFamily="34" charset="-128"/>
              </a:rPr>
              <a:t> operation</a:t>
            </a:r>
          </a:p>
          <a:p>
            <a:pPr lvl="4"/>
            <a:endParaRPr lang="en-US" sz="1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Example: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103438" y="15240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Unconditional (absolute) independence very rare (why?)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i="1" dirty="0">
                <a:latin typeface="Calibri"/>
                <a:cs typeface="Calibri"/>
              </a:rPr>
              <a:t>Conditional independence</a:t>
            </a:r>
            <a:r>
              <a:rPr lang="en-US" sz="2400" dirty="0">
                <a:latin typeface="Calibri"/>
                <a:cs typeface="Calibri"/>
              </a:rPr>
              <a:t> is our most basic and robust form of knowledge about uncertain environments.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X is conditionally independent of Y given Z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     if and only if: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     or, equivalently, if and only if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4038" y="4572000"/>
            <a:ext cx="4841875" cy="313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8800" y="3352800"/>
            <a:ext cx="1401762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0238" y="5715000"/>
            <a:ext cx="3884613" cy="313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73943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Multiple Elimination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T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Thus Far: Multiple Join, Multiple Eliminate (= Inference by Enumeration)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03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Marginalizing Early (= Variable Elimination)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04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Marginalizing Early! (aka VE)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R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T</a:t>
            </a:r>
          </a:p>
        </p:txBody>
      </p:sp>
    </p:spTree>
    <p:extLst>
      <p:ext uri="{BB962C8B-B14F-4D97-AF65-F5344CB8AC3E}">
        <p14:creationId xmlns:p14="http://schemas.microsoft.com/office/powerpoint/2010/main" val="23743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Evidence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>
                <a:ea typeface="ＭＳ Ｐゴシック" pitchFamily="34" charset="-128"/>
              </a:rPr>
              <a:t>If evidence, start with factors that select that evidence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No evidence uses these initial factors:</a:t>
            </a: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pPr lvl="1"/>
            <a:r>
              <a:rPr lang="en-US" sz="2000">
                <a:ea typeface="ＭＳ Ｐゴシック" pitchFamily="34" charset="-128"/>
              </a:rPr>
              <a:t>Computing                        , the initial factors become:</a:t>
            </a: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r>
              <a:rPr lang="en-US" sz="2400">
                <a:ea typeface="ＭＳ Ｐゴシック" pitchFamily="34" charset="-128"/>
              </a:rPr>
              <a:t>We eliminate all vars other than query + evidence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77069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Evidence II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Result will be a selected joint of query and evidence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E.g. for P(L | +r), we would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end up with: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To get our answer, just normalize this!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That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’s it!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Normalize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General 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Query: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Pick a hidden variable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Join all factors mentioning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Eliminate (sum out) H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5720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150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Choose A</a:t>
            </a:r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Choose E</a:t>
            </a: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Finish with B</a:t>
            </a: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2"/>
  <p:tag name="PICTUREFILESIZE" val="404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97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796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2^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5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2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 | z, y) = P(x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0"/>
  <p:tag name="PICTUREFILESIZE" val="1409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, \mbox{Traffic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85"/>
  <p:tag name="PICTUREFILESIZE" val="2128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, y) = P(x) 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4"/>
  <p:tag name="PICTUREFILESIZE" val="1245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B |j,m) &amp; \propto &amp; P(B, j, m) \\&#10;&amp; = &amp; \sum_{e, a} P(B, j, m, e, a) \\&#10;&amp; = &amp; \sum_{e,a} P(B) P(e) P( a | B, e) P( j | a) P(m | a) \\&#10;&amp; = &amp; \sum_{e} P(B) P(e) \sum_a P( a | B, e) P(j | a) P(m | a)\\&#10;&amp; = &amp; \sum_{e} P(B) P(e) f_1(B, e, j, m) \\&#10;&amp; = &amp; P(B) \sum_e P(e) f_1(B, e, j, m) \\&#10;&amp; = &amp; P(B) f_2(B, j, m) 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4"/>
  <p:tag name="PICTUREFILESIZE" val="13089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\usepackage{amsmath}&#10;&#10;\begin{document} &#10;&#10;&#10;Start by inserting evidence, which gives the following initial factors:&#10;\begin{align*}&#10;p(Z)   p(X_1|Z) p(X_2|Z)p(X_3|Z) p(y_1|X_1)p(y_2|X_2) p(y_3 | X_3)&#10;\end{align*}&#10;Eliminate $X_1$, this introduces the factor &#10;$f_1(Z,y_1) = \sum_{x_1} p(x_1|Z) p(y_1|x_1)$, and we are left with:&#10;\begin{align*}&#10;p(Z)  f_1(Z,y_1)  p(X_2|Z)p(X_3|Z)p(y_2|X_2)p(y_3|X_3)&#10;\end{align*}&#10;Eliminate $X_2$, this introduces the factor &#10;$f_2(Z,y_2) = \sum_{x_2} p(x_2|Z) p(y_2|x_2)$, and we are left with:&#10;\begin{align*}&#10;p(Z)  f_1(Z,y_1) f_2(Z,y_2)  p(X_3|Z) p(y_3|X_3)   &#10;\end{align*}&#10;Eliminate $Z$, this introduces the factor &#10;$f_3(y_1, y_2, X_3) = \sum_{z} p(z) f_1(z,y_1) &#10;f_2(z,y_2)  p(X_3|z)$, and we are left:&#10;\begin{align*}&#10;p(y_3 | X_3), f_3(y_1,y_2, X_3) &#10;\end{align*}&#10;No hidden variables left.  Join the remaining factors to get:&#10;\begin{align*}&#10;f_4(y_1, y_2, y_3, X_3) = P(y_3 | X_3) f_3(y_1, y_2, X_3).&#10;\end{align*}&#10;Normalizing over $X_3$ gives $P(X_3 | y_1, y_2, y_3)$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0"/>
  <p:tag name="PICTUREFILESIZE" val="2341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9"/>
  <p:tag name="PICTUREFILESIZE" val="1969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= P(X_1) P(X_2 | X_1) P(X_3|X_1,X_2) 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1"/>
  <p:tag name="PICTUREFILESIZE" val="2589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03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4"/>
  <p:tag name="PICTUREFILESIZE" val="6738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\it +cavity, +catch, -toothache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6217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 | y) = 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102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2"/>
  <p:tag name="PICTUREFILESIZE" val="1937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0 \leq u &lt; 0.6, &amp;\rightarrow C = red \\&#10;0.6  \leq u &lt;  0.7, &amp; \rightarrow C = green \\&#10;0.7  \leq u &lt; 1, &amp;  \rightarrow C = blue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3"/>
  <p:tag name="PICTUREFILESIZE" val="203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PS}(x_1\ldots x_n) = \prod_{i=1}^n P(x_i | \mbox{Parents}(X_i))&#10;    = P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22"/>
  <p:tag name="PICTUREFILESIZE" val="28627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_{PS}(x_1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7"/>
  <p:tag name="PICTUREFILESIZE" val="7289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to{\rightarrow}&#10;\begin{eqnarray*}&#10;  \lim_{N\to\infty} \hat P(x_1,\ldots, x_n) &#10;      &amp; = &amp; \lim_{N\to\infty} N_{PS}(x_1,\ldots, x_n)/N \\&#10;      &amp; = &amp; S_{PS}(x_1,\ldots,x_n) \\&#10;      &amp; = &amp; P(x_1\ldots x_n)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70"/>
  <p:tag name="PICTUREFILESIZE" val="3995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i | x_1, \ldots x_{i-1}) =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7"/>
  <p:tag name="PICTUREFILESIZE" val="1885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 = 1.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243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3"/>
  <p:tag name="PICTUREFILESIZE" val="2099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9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352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S_{WS}({\bf z},{\bf e}) = \prod_{i= 1}^l P(z_i|\mbox{Parents}(Z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31"/>
  <p:tag name="PICTUREFILESIZE" val="22118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w({\bf z},{\bf e}) = \prod_{i = 1}^m P(e_i | \mbox{Parents}(E_i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305"/>
  <p:tag name="PICTUREFILESIZE" val="34166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= P({\bf z}, {\bf e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89"/>
  <p:tag name="PICTUREFILESIZE" val="675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3682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S | +c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7967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C | +s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113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W | +s, +c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08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pagestyle{empty}&#10;&#10;\begin{document}&#10;&#10;\begin{align*}&#10;P(S | +c, +r,  -w) &amp; = \frac{P(S, +c, +r, -w)}{P(+c, +r, -w)} \\&#10;&amp; = \frac{P(S, +c, +r, -w)}{\sum_{s} P(s, +c, +r, -w) } \\&#10;&amp; = \frac{ P(+c) P(S | +c) P(+r | +c) P(-w | S, +r) } {\sum_s P(+c) P(s | +c) P(+r | +c) P(-w | s, +r)} \\&#10;&amp; = \frac{ P(+c) P(S | +c) P(+r | +c) P(-w | S, +r)}  {P(+c) P(+r | +c) \sum_s P(s | +c) P(-w | s, +r) } \\&#10;&amp; = \frac{P(S | +c) P(-w | S, +r) } {\sum_s P(s | +c) P(-w | s, +r) } &#10;\end{align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9519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2"/>
  <p:tag name="PICTUREFILESIZE" val="404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404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h, h, t, h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643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8"/>
  <p:tag name="PICTUREFILESIZE" val="24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 - t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453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7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i | x_1, \ldots x_{i-1}) =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7"/>
  <p:tag name="PICTUREFILESIZE" val="1885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1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483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, y) = P(x) 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4"/>
  <p:tag name="PICTUREFILESIZE" val="124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4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X_1, X_2, \ldots X_n) &amp; = &amp; P(X_1) P(X_2 | X_1) P(X_3|X_1,X_2) \ldots \\&#10;&amp; = &amp; \prod_{i=1}^n P(X_i | X_1, \ldots, X_{i-1}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1"/>
  <p:tag name="PICTUREFILESIZE" val="4129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796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8"/>
  <p:tag name="PICTUREFILESIZE" val="241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\forall x,y,z \,\,\, P(x,y|z) = P(x|z)P(y|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6"/>
  <p:tag name="PICTUREFILESIZE" val="1827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\forall x,y \,\,\, P(x,y) = P(x)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6"/>
  <p:tag name="PICTUREFILESIZE" val="1241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 | Z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80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Alarm  \indep  Fire  |   Smoke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8"/>
  <p:tag name="PICTUREFILESIZE" val="1098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8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x)P(y|x)P(z|y)}{P(x)P(y|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1"/>
  <p:tag name="PICTUREFILESIZE" val="1871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y)P(x|y)P(z|y)}{P(y)P(x|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0"/>
  <p:tag name="PICTUREFILESIZE" val="1959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i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49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j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"/>
  <p:tag name="PICTUREFILESIZE" val="161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223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2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526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320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'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353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T'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284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183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28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'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22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, 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9"/>
  <p:tag name="PICTUREFILESIZE" val="440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184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 | 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309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 | R, 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2"/>
  <p:tag name="PICTUREFILESIZE" val="46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60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12 -- probability.pptx</Template>
  <TotalTime>0</TotalTime>
  <Words>8577</Words>
  <Application>Microsoft Office PowerPoint</Application>
  <PresentationFormat>Widescreen</PresentationFormat>
  <Paragraphs>2797</Paragraphs>
  <Slides>139</Slides>
  <Notes>17</Notes>
  <HiddenSlides>6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4" baseType="lpstr">
      <vt:lpstr>Arial</vt:lpstr>
      <vt:lpstr>Calibri</vt:lpstr>
      <vt:lpstr>Times New Roman</vt:lpstr>
      <vt:lpstr>Wingdings</vt:lpstr>
      <vt:lpstr>dan-berkeley-nlp-v1</vt:lpstr>
      <vt:lpstr>CS 188: Artificial Intelligence </vt:lpstr>
      <vt:lpstr>Probabilistic Models</vt:lpstr>
      <vt:lpstr>Independence</vt:lpstr>
      <vt:lpstr>Independence</vt:lpstr>
      <vt:lpstr>Example: Independence?</vt:lpstr>
      <vt:lpstr>Example: Independence</vt:lpstr>
      <vt:lpstr>Conditional Independence</vt:lpstr>
      <vt:lpstr>Conditional Independence</vt:lpstr>
      <vt:lpstr>Conditional Independence</vt:lpstr>
      <vt:lpstr>Conditional Independence</vt:lpstr>
      <vt:lpstr>Conditional Independence</vt:lpstr>
      <vt:lpstr>Conditional Independence and the Chain Rule</vt:lpstr>
      <vt:lpstr>Ghostbusters Chain Rule</vt:lpstr>
      <vt:lpstr>Bayes’Nets: Big Picture</vt:lpstr>
      <vt:lpstr>Bayes’ Nets: Big Picture</vt:lpstr>
      <vt:lpstr>Example Bayes’ Net: Insurance</vt:lpstr>
      <vt:lpstr>Example Bayes’ Net: Car</vt:lpstr>
      <vt:lpstr>Graphical Model Notation</vt:lpstr>
      <vt:lpstr>Example: Coin Flips</vt:lpstr>
      <vt:lpstr>Example: Traffic</vt:lpstr>
      <vt:lpstr>Example: Traffic II</vt:lpstr>
      <vt:lpstr>Example: Alarm Network</vt:lpstr>
      <vt:lpstr>Bayes’ Net Semantics</vt:lpstr>
      <vt:lpstr>Bayes’ Net Semantics</vt:lpstr>
      <vt:lpstr>Probabilities in BNs</vt:lpstr>
      <vt:lpstr>Probabilities in BNs</vt:lpstr>
      <vt:lpstr>Example: Coin Flips</vt:lpstr>
      <vt:lpstr>Example: Traffic</vt:lpstr>
      <vt:lpstr>Example: Alarm Network</vt:lpstr>
      <vt:lpstr>Example: Traffic</vt:lpstr>
      <vt:lpstr>Example: Reverse Traffic</vt:lpstr>
      <vt:lpstr>Causality?</vt:lpstr>
      <vt:lpstr>Bayes’ Nets</vt:lpstr>
      <vt:lpstr>CS 188: Artificial Intelligence </vt:lpstr>
      <vt:lpstr>Probability Recap</vt:lpstr>
      <vt:lpstr>Bayes’ Nets</vt:lpstr>
      <vt:lpstr>Bayes’ Net Semantics</vt:lpstr>
      <vt:lpstr>Example: Alarm Network</vt:lpstr>
      <vt:lpstr>Example: Alarm Network</vt:lpstr>
      <vt:lpstr>Size of a Bayes’ Net</vt:lpstr>
      <vt:lpstr>Bayes’ Nets</vt:lpstr>
      <vt:lpstr>Conditional Independence</vt:lpstr>
      <vt:lpstr>Bayes Nets: Assumptions</vt:lpstr>
      <vt:lpstr>Example</vt:lpstr>
      <vt:lpstr>Independence in a BN</vt:lpstr>
      <vt:lpstr>D-separation: Outline</vt:lpstr>
      <vt:lpstr>D-separation: Outline</vt:lpstr>
      <vt:lpstr>Causal Chains</vt:lpstr>
      <vt:lpstr>Causal Chains</vt:lpstr>
      <vt:lpstr>Common Cause</vt:lpstr>
      <vt:lpstr>Common Cause</vt:lpstr>
      <vt:lpstr>Common Effect</vt:lpstr>
      <vt:lpstr>The General Case</vt:lpstr>
      <vt:lpstr>The General Case</vt:lpstr>
      <vt:lpstr>Reachability</vt:lpstr>
      <vt:lpstr>Active / Inactive Paths</vt:lpstr>
      <vt:lpstr>D-Separation</vt:lpstr>
      <vt:lpstr>Example</vt:lpstr>
      <vt:lpstr>Example</vt:lpstr>
      <vt:lpstr>Example</vt:lpstr>
      <vt:lpstr>Structure Implications</vt:lpstr>
      <vt:lpstr>Computing All Independences</vt:lpstr>
      <vt:lpstr>Topology Limits Distributions</vt:lpstr>
      <vt:lpstr>Bayes Nets Representation Summary</vt:lpstr>
      <vt:lpstr>Bayes’ Nets</vt:lpstr>
      <vt:lpstr>CS 188: Artificial Intelligence </vt:lpstr>
      <vt:lpstr>Bayes’ Net Representation</vt:lpstr>
      <vt:lpstr>Example: Alarm Network</vt:lpstr>
      <vt:lpstr>Video of Demo BN Applet</vt:lpstr>
      <vt:lpstr>Example: Alarm Network</vt:lpstr>
      <vt:lpstr>Example: Alarm Network</vt:lpstr>
      <vt:lpstr>Bayes’ Nets</vt:lpstr>
      <vt:lpstr>Inference</vt:lpstr>
      <vt:lpstr>Inference by Enumeration</vt:lpstr>
      <vt:lpstr>Inference by Enumeration in Bayes’ Net</vt:lpstr>
      <vt:lpstr>Inference by Enumeration?</vt:lpstr>
      <vt:lpstr>Inference by Enumeration vs. Variable Elimination</vt:lpstr>
      <vt:lpstr>Factor Zoo</vt:lpstr>
      <vt:lpstr>Factor Zoo I</vt:lpstr>
      <vt:lpstr>Factor Zoo II</vt:lpstr>
      <vt:lpstr>Factor Zoo III</vt:lpstr>
      <vt:lpstr>Factor Zoo Summary</vt:lpstr>
      <vt:lpstr>Example: Traffic Domain</vt:lpstr>
      <vt:lpstr>Variable Elimination (VE)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Thus Far: Multiple Join, Multiple Eliminate (= Inference by Enumeration)</vt:lpstr>
      <vt:lpstr>Marginalizing Early (= Variable Elimination)</vt:lpstr>
      <vt:lpstr>Traffic Domain</vt:lpstr>
      <vt:lpstr>Marginalizing Early! (aka VE)</vt:lpstr>
      <vt:lpstr>Evidence</vt:lpstr>
      <vt:lpstr>Evidence II</vt:lpstr>
      <vt:lpstr>General Variable Elimination</vt:lpstr>
      <vt:lpstr>Example</vt:lpstr>
      <vt:lpstr>Example</vt:lpstr>
      <vt:lpstr>Example 2: P(B|a)</vt:lpstr>
      <vt:lpstr>Same Example in Equations</vt:lpstr>
      <vt:lpstr>Another Variable Elimination Example</vt:lpstr>
      <vt:lpstr>Variable Elimination Ordering</vt:lpstr>
      <vt:lpstr>VE: Computational and Space Complexity</vt:lpstr>
      <vt:lpstr>Worst Case Complexity?</vt:lpstr>
      <vt:lpstr>Polytrees</vt:lpstr>
      <vt:lpstr>Bayes’ Nets</vt:lpstr>
      <vt:lpstr>CS 188: Artificial Intelligence </vt:lpstr>
      <vt:lpstr>Bayes’ Net Representation</vt:lpstr>
      <vt:lpstr>Variable Elimination</vt:lpstr>
      <vt:lpstr>Worst Case Complexity?</vt:lpstr>
      <vt:lpstr>Approximate Inference: Sampling</vt:lpstr>
      <vt:lpstr>Sampling</vt:lpstr>
      <vt:lpstr>Sampling</vt:lpstr>
      <vt:lpstr>Sampling in Bayes’ Nets</vt:lpstr>
      <vt:lpstr>Prior Sampling</vt:lpstr>
      <vt:lpstr>Prior Sampling</vt:lpstr>
      <vt:lpstr>Prior Sampling</vt:lpstr>
      <vt:lpstr>Prior Sampling</vt:lpstr>
      <vt:lpstr>Example</vt:lpstr>
      <vt:lpstr>Rejection Sampling</vt:lpstr>
      <vt:lpstr>Rejection Sampling</vt:lpstr>
      <vt:lpstr>Rejection Sampling</vt:lpstr>
      <vt:lpstr>Likelihood Weighting</vt:lpstr>
      <vt:lpstr>Likelihood Weighting</vt:lpstr>
      <vt:lpstr>Likelihood Weighting</vt:lpstr>
      <vt:lpstr>Likelihood Weighting</vt:lpstr>
      <vt:lpstr>Likelihood Weighting</vt:lpstr>
      <vt:lpstr>Likelihood Weighting</vt:lpstr>
      <vt:lpstr>Gibbs Sampling</vt:lpstr>
      <vt:lpstr>Gibbs Sampling</vt:lpstr>
      <vt:lpstr>Gibbs Sampling Example: P( S | +r)</vt:lpstr>
      <vt:lpstr>Gibbs Sampling</vt:lpstr>
      <vt:lpstr>Efficient Resampling of One Variable</vt:lpstr>
      <vt:lpstr>Bayes’ Net Sampling Summary</vt:lpstr>
      <vt:lpstr>Further Reading on Gibbs Sampling*</vt:lpstr>
      <vt:lpstr>How About Particle Filtering?</vt:lpstr>
      <vt:lpstr>Particle Filtering</vt:lpstr>
      <vt:lpstr>Markov Chain Monte Carlo*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Ruairi OReilly</cp:lastModifiedBy>
  <cp:revision>3290</cp:revision>
  <cp:lastPrinted>2014-03-18T18:14:25Z</cp:lastPrinted>
  <dcterms:created xsi:type="dcterms:W3CDTF">2004-08-27T04:16:05Z</dcterms:created>
  <dcterms:modified xsi:type="dcterms:W3CDTF">2019-11-26T18:04:01Z</dcterms:modified>
</cp:coreProperties>
</file>